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3E00C7-5A59-413A-B19C-643E40A14958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93DFFE-8438-44B9-9489-BFB8010E00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Public Health Nursing Capacity</a:t>
            </a:r>
            <a:br>
              <a:rPr lang="en-US" dirty="0" smtClean="0"/>
            </a:br>
            <a:r>
              <a:rPr lang="en-US" sz="4000" b="0" dirty="0" smtClean="0"/>
              <a:t>through Shared Services </a:t>
            </a:r>
            <a:endParaRPr lang="en-US" sz="4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Stephanie Carey, Montgomery Township Health Department</a:t>
            </a:r>
          </a:p>
          <a:p>
            <a:r>
              <a:rPr lang="en-US" sz="2000" dirty="0" smtClean="0"/>
              <a:t>October 12, 2018</a:t>
            </a:r>
          </a:p>
          <a:p>
            <a:r>
              <a:rPr lang="en-US" sz="1600" i="1" dirty="0" smtClean="0"/>
              <a:t>In partnership with Branchburg Township Health Department</a:t>
            </a:r>
          </a:p>
          <a:p>
            <a:r>
              <a:rPr lang="en-US" sz="1600" i="1" dirty="0" smtClean="0"/>
              <a:t>Made possible by a grant from the Center for Sharing Public Health Services</a:t>
            </a:r>
            <a:endParaRPr lang="en-US" sz="16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6400"/>
            <a:ext cx="1247775" cy="1096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27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Governing officials look at Shared Services as a way to cut costs/FTEs</a:t>
            </a:r>
          </a:p>
          <a:p>
            <a:r>
              <a:rPr lang="en-US" dirty="0" smtClean="0"/>
              <a:t>But NJ </a:t>
            </a:r>
            <a:r>
              <a:rPr lang="en-US" i="1" dirty="0" smtClean="0"/>
              <a:t>already</a:t>
            </a:r>
            <a:r>
              <a:rPr lang="en-US" dirty="0" smtClean="0"/>
              <a:t> is at 1/3 the per capita staff levels of the rest of the US.  AND</a:t>
            </a:r>
          </a:p>
          <a:p>
            <a:r>
              <a:rPr lang="en-US" dirty="0" smtClean="0"/>
              <a:t>We know Public Health is ROI (average 5 to1)–an important message to get to our governing officials</a:t>
            </a:r>
          </a:p>
          <a:p>
            <a:r>
              <a:rPr lang="en-US" dirty="0" smtClean="0"/>
              <a:t>Shared Services can help us divide up the cost of </a:t>
            </a:r>
            <a:r>
              <a:rPr lang="en-US" b="1" i="1" dirty="0" smtClean="0"/>
              <a:t>increasing</a:t>
            </a:r>
            <a:r>
              <a:rPr lang="en-US" dirty="0" smtClean="0"/>
              <a:t> capacity, with more “bang for the buck”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Different Way to Look at Shared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2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for easily described, recurring tasks that occur on a scheduled basis</a:t>
            </a:r>
          </a:p>
          <a:p>
            <a:r>
              <a:rPr lang="en-US" dirty="0" smtClean="0"/>
              <a:t>Limited capacity to respond to emergencies (e.g. have another role in their organization should an emergency strike)</a:t>
            </a:r>
          </a:p>
          <a:p>
            <a:r>
              <a:rPr lang="en-US" dirty="0" smtClean="0"/>
              <a:t>Newer options for partnering with pharmacies, mini-clinics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Options: Outsourcing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5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Each local health agency shall ensure that public health nursing practice provides the </a:t>
            </a:r>
            <a:r>
              <a:rPr lang="en-US" dirty="0" smtClean="0"/>
              <a:t>core public </a:t>
            </a:r>
            <a:r>
              <a:rPr lang="en-US" dirty="0"/>
              <a:t>health functions and the delivery of the "10 essential public health services" </a:t>
            </a:r>
            <a:r>
              <a:rPr lang="en-US" dirty="0" smtClean="0"/>
              <a:t>:</a:t>
            </a:r>
          </a:p>
          <a:p>
            <a:r>
              <a:rPr lang="en-US" dirty="0" smtClean="0"/>
              <a:t>1</a:t>
            </a:r>
            <a:r>
              <a:rPr lang="en-US" dirty="0"/>
              <a:t>. Assessing and identifying populations at risk;</a:t>
            </a:r>
          </a:p>
          <a:p>
            <a:r>
              <a:rPr lang="en-US" dirty="0"/>
              <a:t>2. Providing outreach and case finding using population-based services;</a:t>
            </a:r>
          </a:p>
          <a:p>
            <a:r>
              <a:rPr lang="en-US" dirty="0"/>
              <a:t>3. Using systematic, relevant data collection from public health nursing practice </a:t>
            </a:r>
            <a:r>
              <a:rPr lang="en-US" dirty="0" smtClean="0"/>
              <a:t>for </a:t>
            </a:r>
            <a:r>
              <a:rPr lang="en-US" b="1" dirty="0" smtClean="0"/>
              <a:t>community </a:t>
            </a:r>
            <a:r>
              <a:rPr lang="en-US" b="1" dirty="0"/>
              <a:t>health assessment;</a:t>
            </a:r>
          </a:p>
          <a:p>
            <a:r>
              <a:rPr lang="en-US" dirty="0"/>
              <a:t>4. Using case information and </a:t>
            </a:r>
            <a:r>
              <a:rPr lang="en-US" b="1" dirty="0"/>
              <a:t>epidemiological methods </a:t>
            </a:r>
            <a:r>
              <a:rPr lang="en-US" dirty="0"/>
              <a:t>to link epidemiology and </a:t>
            </a:r>
            <a:r>
              <a:rPr lang="en-US" dirty="0" smtClean="0"/>
              <a:t>a clinical </a:t>
            </a:r>
            <a:r>
              <a:rPr lang="en-US" dirty="0"/>
              <a:t>understanding of health and illness;</a:t>
            </a:r>
          </a:p>
          <a:p>
            <a:r>
              <a:rPr lang="en-US" dirty="0"/>
              <a:t>5. Developing and implementing health guidance, counseling, and educational </a:t>
            </a:r>
            <a:r>
              <a:rPr lang="en-US" dirty="0" smtClean="0"/>
              <a:t>plans using </a:t>
            </a:r>
            <a:r>
              <a:rPr lang="en-US" dirty="0"/>
              <a:t>the established nursing process;</a:t>
            </a:r>
          </a:p>
          <a:p>
            <a:r>
              <a:rPr lang="en-US" dirty="0"/>
              <a:t>6. Providing </a:t>
            </a:r>
            <a:r>
              <a:rPr lang="en-US" b="1" dirty="0"/>
              <a:t>health plans to assure health promotion efforts </a:t>
            </a:r>
            <a:r>
              <a:rPr lang="en-US" dirty="0"/>
              <a:t>that include primary </a:t>
            </a:r>
            <a:r>
              <a:rPr lang="en-US" dirty="0" smtClean="0"/>
              <a:t>clinical prevention </a:t>
            </a:r>
            <a:r>
              <a:rPr lang="en-US" dirty="0"/>
              <a:t>and early intervention strategies;</a:t>
            </a:r>
          </a:p>
          <a:p>
            <a:r>
              <a:rPr lang="en-US" dirty="0" smtClean="0"/>
              <a:t>7. </a:t>
            </a:r>
            <a:r>
              <a:rPr lang="en-US" b="1" dirty="0"/>
              <a:t>D</a:t>
            </a:r>
            <a:r>
              <a:rPr lang="en-US" b="1" dirty="0" smtClean="0"/>
              <a:t>etermine </a:t>
            </a:r>
            <a:r>
              <a:rPr lang="en-US" b="1" dirty="0"/>
              <a:t>priorities for interventions </a:t>
            </a:r>
            <a:r>
              <a:rPr lang="en-US" b="1" dirty="0" smtClean="0"/>
              <a:t>and services </a:t>
            </a:r>
            <a:r>
              <a:rPr lang="en-US" b="1" dirty="0"/>
              <a:t>based on risk assessment and community needs </a:t>
            </a:r>
            <a:r>
              <a:rPr lang="en-US" dirty="0"/>
              <a:t>especially for underserved</a:t>
            </a:r>
          </a:p>
          <a:p>
            <a:r>
              <a:rPr lang="en-US" dirty="0"/>
              <a:t>populations;</a:t>
            </a:r>
          </a:p>
          <a:p>
            <a:r>
              <a:rPr lang="en-US" dirty="0"/>
              <a:t>8. Advocating policies and funding that </a:t>
            </a:r>
            <a:r>
              <a:rPr lang="en-US" dirty="0" smtClean="0"/>
              <a:t>improve health status</a:t>
            </a:r>
            <a:r>
              <a:rPr lang="en-US" dirty="0"/>
              <a:t>;</a:t>
            </a:r>
          </a:p>
          <a:p>
            <a:r>
              <a:rPr lang="en-US" dirty="0"/>
              <a:t>9. </a:t>
            </a:r>
            <a:r>
              <a:rPr lang="en-US" b="1" dirty="0"/>
              <a:t>Establishing procedures and processes </a:t>
            </a:r>
            <a:r>
              <a:rPr lang="en-US" dirty="0"/>
              <a:t>which ensure competent implementation </a:t>
            </a:r>
            <a:r>
              <a:rPr lang="en-US" dirty="0" smtClean="0"/>
              <a:t>of prevention </a:t>
            </a:r>
            <a:r>
              <a:rPr lang="en-US" dirty="0"/>
              <a:t>measures and treatment schedules;</a:t>
            </a:r>
          </a:p>
          <a:p>
            <a:r>
              <a:rPr lang="en-US" dirty="0"/>
              <a:t>10. Providing clinical preventive services, including clinical screenings and </a:t>
            </a:r>
            <a:r>
              <a:rPr lang="en-US" dirty="0" smtClean="0"/>
              <a:t>preventive care</a:t>
            </a:r>
            <a:r>
              <a:rPr lang="en-US" dirty="0"/>
              <a:t>;</a:t>
            </a:r>
          </a:p>
          <a:p>
            <a:r>
              <a:rPr lang="en-US" dirty="0"/>
              <a:t>11. </a:t>
            </a:r>
            <a:r>
              <a:rPr lang="en-US" b="1" dirty="0"/>
              <a:t>Facilitating access to care </a:t>
            </a:r>
            <a:r>
              <a:rPr lang="en-US" dirty="0"/>
              <a:t>through the use of nursing assessment, referral for </a:t>
            </a:r>
            <a:r>
              <a:rPr lang="en-US" dirty="0" smtClean="0"/>
              <a:t>risk reduction</a:t>
            </a:r>
            <a:r>
              <a:rPr lang="en-US" dirty="0"/>
              <a:t>, prevention, restorative, and rehabilitative services, and the establishing </a:t>
            </a:r>
            <a:r>
              <a:rPr lang="en-US" dirty="0" smtClean="0"/>
              <a:t>clinical programs </a:t>
            </a:r>
            <a:r>
              <a:rPr lang="en-US" dirty="0"/>
              <a:t>and services;</a:t>
            </a:r>
          </a:p>
          <a:p>
            <a:r>
              <a:rPr lang="en-US" dirty="0"/>
              <a:t>12. Participating in all components of communicable disease prevention and </a:t>
            </a:r>
            <a:r>
              <a:rPr lang="en-US" dirty="0" smtClean="0"/>
              <a:t>control, including </a:t>
            </a:r>
            <a:r>
              <a:rPr lang="en-US" dirty="0"/>
              <a:t>clinical surveillance, case identification, and treatment;</a:t>
            </a:r>
          </a:p>
          <a:p>
            <a:r>
              <a:rPr lang="en-US" dirty="0"/>
              <a:t>13. Planning, developing, and initiating interdisciplinary nursing plans for care and </a:t>
            </a:r>
            <a:r>
              <a:rPr lang="en-US" dirty="0" smtClean="0"/>
              <a:t>case management</a:t>
            </a:r>
            <a:r>
              <a:rPr lang="en-US" dirty="0"/>
              <a:t>;</a:t>
            </a:r>
          </a:p>
          <a:p>
            <a:r>
              <a:rPr lang="en-US" dirty="0"/>
              <a:t>14. Establishing and maintaining written procedures and protocols for clinical care; and</a:t>
            </a:r>
          </a:p>
          <a:p>
            <a:r>
              <a:rPr lang="en-US" dirty="0"/>
              <a:t>15. </a:t>
            </a:r>
            <a:r>
              <a:rPr lang="en-US" b="1" dirty="0"/>
              <a:t>Identifying, defining, coordinating, and evaluating </a:t>
            </a:r>
            <a:r>
              <a:rPr lang="en-US" dirty="0"/>
              <a:t>enhanced clinical services </a:t>
            </a:r>
            <a:r>
              <a:rPr lang="en-US" dirty="0" smtClean="0"/>
              <a:t>for complex </a:t>
            </a:r>
            <a:r>
              <a:rPr lang="en-US" dirty="0"/>
              <a:t>populations and special risk groups.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Health Practice Standards say: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0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mission  to serve Public Health</a:t>
            </a:r>
          </a:p>
          <a:p>
            <a:r>
              <a:rPr lang="en-US" dirty="0" smtClean="0"/>
              <a:t>Emergency Surge Capacity</a:t>
            </a:r>
          </a:p>
          <a:p>
            <a:r>
              <a:rPr lang="en-US" dirty="0" smtClean="0"/>
              <a:t>Fulfill Assessment and Evaluation elements of PHPS</a:t>
            </a:r>
          </a:p>
          <a:p>
            <a:r>
              <a:rPr lang="en-US" dirty="0" smtClean="0"/>
              <a:t>Ability to build relationships in the community that can expand partnerships</a:t>
            </a:r>
          </a:p>
          <a:p>
            <a:r>
              <a:rPr lang="en-US" dirty="0" smtClean="0"/>
              <a:t>Go above minimum standards to focus on improving community health outcomes.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Argument for “In-Sourcing”: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49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509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Building Public Health Nursing Capacity through Shared Services </vt:lpstr>
      <vt:lpstr>A Different Way to Look at Shared Services</vt:lpstr>
      <vt:lpstr>Options: Outsourcing</vt:lpstr>
      <vt:lpstr>Public Health Practice Standards say:</vt:lpstr>
      <vt:lpstr>The Argument for “In-Sourcing”: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Public Health Nursing Capacity through Shared Services</dc:title>
  <dc:creator>Stephanie D. Carey</dc:creator>
  <cp:lastModifiedBy>Stephanie D. Carey</cp:lastModifiedBy>
  <cp:revision>5</cp:revision>
  <dcterms:created xsi:type="dcterms:W3CDTF">2018-10-11T19:41:17Z</dcterms:created>
  <dcterms:modified xsi:type="dcterms:W3CDTF">2018-10-11T20:27:48Z</dcterms:modified>
</cp:coreProperties>
</file>