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6"/>
  </p:notesMasterIdLst>
  <p:sldIdLst>
    <p:sldId id="290" r:id="rId3"/>
    <p:sldId id="317" r:id="rId4"/>
    <p:sldId id="269" r:id="rId5"/>
    <p:sldId id="292" r:id="rId6"/>
    <p:sldId id="297" r:id="rId7"/>
    <p:sldId id="314" r:id="rId8"/>
    <p:sldId id="315" r:id="rId9"/>
    <p:sldId id="300" r:id="rId10"/>
    <p:sldId id="301" r:id="rId11"/>
    <p:sldId id="302" r:id="rId12"/>
    <p:sldId id="303" r:id="rId13"/>
    <p:sldId id="304" r:id="rId14"/>
    <p:sldId id="305" r:id="rId15"/>
    <p:sldId id="306" r:id="rId16"/>
    <p:sldId id="307" r:id="rId17"/>
    <p:sldId id="308" r:id="rId18"/>
    <p:sldId id="309" r:id="rId19"/>
    <p:sldId id="310" r:id="rId20"/>
    <p:sldId id="311" r:id="rId21"/>
    <p:sldId id="312" r:id="rId22"/>
    <p:sldId id="313" r:id="rId23"/>
    <p:sldId id="291" r:id="rId24"/>
    <p:sldId id="316" r:id="rId25"/>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85D8A"/>
    <a:srgbClr val="00B0F0"/>
    <a:srgbClr val="54B94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83721" autoAdjust="0"/>
  </p:normalViewPr>
  <p:slideViewPr>
    <p:cSldViewPr showGuides="1">
      <p:cViewPr>
        <p:scale>
          <a:sx n="54" d="100"/>
          <a:sy n="54" d="100"/>
        </p:scale>
        <p:origin x="-1422" y="-72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dirty="0"/>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5BF54473-C446-4C1D-9F86-3AC83BFC8036}" type="datetimeFigureOut">
              <a:rPr lang="en-US" smtClean="0"/>
              <a:t>11/5/2014</a:t>
            </a:fld>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dirty="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6D46024A-5562-4B7A-A0D3-E231BA03A9CB}" type="slidenum">
              <a:rPr lang="en-US" smtClean="0"/>
              <a:t>‹#›</a:t>
            </a:fld>
            <a:endParaRPr lang="en-US" dirty="0"/>
          </a:p>
        </p:txBody>
      </p:sp>
    </p:spTree>
    <p:extLst>
      <p:ext uri="{BB962C8B-B14F-4D97-AF65-F5344CB8AC3E}">
        <p14:creationId xmlns:p14="http://schemas.microsoft.com/office/powerpoint/2010/main" val="1546739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dirty="0" smtClean="0"/>
          </a:p>
        </p:txBody>
      </p:sp>
      <p:sp>
        <p:nvSpPr>
          <p:cNvPr id="4" name="Slide Number Placeholder 3"/>
          <p:cNvSpPr>
            <a:spLocks noGrp="1"/>
          </p:cNvSpPr>
          <p:nvPr>
            <p:ph type="sldNum" sz="quarter" idx="10"/>
          </p:nvPr>
        </p:nvSpPr>
        <p:spPr/>
        <p:txBody>
          <a:bodyPr/>
          <a:lstStyle/>
          <a:p>
            <a:fld id="{6D46024A-5562-4B7A-A0D3-E231BA03A9CB}" type="slidenum">
              <a:rPr lang="en-US" smtClean="0"/>
              <a:t>1</a:t>
            </a:fld>
            <a:endParaRPr lang="en-US" dirty="0"/>
          </a:p>
        </p:txBody>
      </p:sp>
    </p:spTree>
    <p:extLst>
      <p:ext uri="{BB962C8B-B14F-4D97-AF65-F5344CB8AC3E}">
        <p14:creationId xmlns:p14="http://schemas.microsoft.com/office/powerpoint/2010/main" val="37655984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7918537F-9DF1-429B-90BD-15049DBCC823}" type="slidenum">
              <a:rPr lang="en-US" smtClean="0">
                <a:solidFill>
                  <a:prstClr val="black"/>
                </a:solidFill>
              </a:rPr>
              <a:pPr>
                <a:defRPr/>
              </a:pPr>
              <a:t>10</a:t>
            </a:fld>
            <a:endParaRPr lang="en-US">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latin typeface="Calibri" pitchFamily="34" charset="0"/>
            </a:endParaRPr>
          </a:p>
          <a:p>
            <a:endParaRPr lang="en-US" dirty="0"/>
          </a:p>
        </p:txBody>
      </p:sp>
      <p:sp>
        <p:nvSpPr>
          <p:cNvPr id="4" name="Slide Number Placeholder 3"/>
          <p:cNvSpPr>
            <a:spLocks noGrp="1"/>
          </p:cNvSpPr>
          <p:nvPr>
            <p:ph type="sldNum" sz="quarter" idx="10"/>
          </p:nvPr>
        </p:nvSpPr>
        <p:spPr/>
        <p:txBody>
          <a:bodyPr/>
          <a:lstStyle/>
          <a:p>
            <a:pPr>
              <a:defRPr/>
            </a:pPr>
            <a:fld id="{7918537F-9DF1-429B-90BD-15049DBCC823}" type="slidenum">
              <a:rPr lang="en-US" smtClean="0">
                <a:solidFill>
                  <a:prstClr val="black"/>
                </a:solidFill>
              </a:rPr>
              <a:pPr>
                <a:defRPr/>
              </a:pPr>
              <a:t>11</a:t>
            </a:fld>
            <a:endParaRPr lang="en-US">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7918537F-9DF1-429B-90BD-15049DBCC823}" type="slidenum">
              <a:rPr lang="en-US" smtClean="0">
                <a:solidFill>
                  <a:prstClr val="black"/>
                </a:solidFill>
              </a:rPr>
              <a:pPr>
                <a:defRPr/>
              </a:pPr>
              <a:t>12</a:t>
            </a:fld>
            <a:endParaRPr lang="en-US">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6990" eaLnBrk="0" fontAlgn="base" hangingPunct="0">
              <a:spcBef>
                <a:spcPct val="30000"/>
              </a:spcBef>
              <a:spcAft>
                <a:spcPct val="0"/>
              </a:spcAft>
              <a:defRPr/>
            </a:pPr>
            <a:endParaRPr lang="en-US" dirty="0"/>
          </a:p>
        </p:txBody>
      </p:sp>
      <p:sp>
        <p:nvSpPr>
          <p:cNvPr id="4" name="Slide Number Placeholder 3"/>
          <p:cNvSpPr>
            <a:spLocks noGrp="1"/>
          </p:cNvSpPr>
          <p:nvPr>
            <p:ph type="sldNum" sz="quarter" idx="10"/>
          </p:nvPr>
        </p:nvSpPr>
        <p:spPr/>
        <p:txBody>
          <a:bodyPr/>
          <a:lstStyle/>
          <a:p>
            <a:pPr>
              <a:defRPr/>
            </a:pPr>
            <a:fld id="{7918537F-9DF1-429B-90BD-15049DBCC823}" type="slidenum">
              <a:rPr lang="en-US" smtClean="0">
                <a:solidFill>
                  <a:prstClr val="black"/>
                </a:solidFill>
              </a:rPr>
              <a:pPr>
                <a:defRPr/>
              </a:pPr>
              <a:t>13</a:t>
            </a:fld>
            <a:endParaRPr lang="en-US">
              <a:solidFill>
                <a:prstClr val="black"/>
              </a:solidFill>
            </a:endParaRPr>
          </a:p>
        </p:txBody>
      </p:sp>
    </p:spTree>
    <p:extLst>
      <p:ext uri="{BB962C8B-B14F-4D97-AF65-F5344CB8AC3E}">
        <p14:creationId xmlns:p14="http://schemas.microsoft.com/office/powerpoint/2010/main" val="36514809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pPr>
              <a:defRPr/>
            </a:pPr>
            <a:fld id="{7918537F-9DF1-429B-90BD-15049DBCC823}" type="slidenum">
              <a:rPr lang="en-US" smtClean="0">
                <a:solidFill>
                  <a:prstClr val="black"/>
                </a:solidFill>
              </a:rPr>
              <a:pPr>
                <a:defRPr/>
              </a:pPr>
              <a:t>14</a:t>
            </a:fld>
            <a:endParaRPr lang="en-US">
              <a:solidFill>
                <a:prstClr val="black"/>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pPr>
              <a:defRPr/>
            </a:pPr>
            <a:fld id="{7918537F-9DF1-429B-90BD-15049DBCC823}" type="slidenum">
              <a:rPr lang="en-US" smtClean="0">
                <a:solidFill>
                  <a:prstClr val="black"/>
                </a:solidFill>
              </a:rPr>
              <a:pPr>
                <a:defRPr/>
              </a:pPr>
              <a:t>15</a:t>
            </a:fld>
            <a:endParaRPr lang="en-US">
              <a:solidFill>
                <a:prstClr val="black"/>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lvl="1"/>
            <a:endParaRPr lang="en-US" sz="2300" dirty="0">
              <a:latin typeface="Calibri" charset="0"/>
            </a:endParaRPr>
          </a:p>
          <a:p>
            <a:pPr marL="0" lvl="1"/>
            <a:endParaRPr lang="en-US" sz="2300" dirty="0">
              <a:latin typeface="Calibri" charset="0"/>
            </a:endParaRP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pPr>
              <a:defRPr/>
            </a:pPr>
            <a:fld id="{7918537F-9DF1-429B-90BD-15049DBCC823}" type="slidenum">
              <a:rPr lang="en-US" smtClean="0">
                <a:solidFill>
                  <a:prstClr val="black"/>
                </a:solidFill>
              </a:rPr>
              <a:pPr>
                <a:defRPr/>
              </a:pPr>
              <a:t>16</a:t>
            </a:fld>
            <a:endParaRPr lang="en-US">
              <a:solidFill>
                <a:prstClr val="black"/>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lvl="1"/>
            <a:endParaRPr lang="en-US" sz="2300" dirty="0">
              <a:latin typeface="Calibri" charset="0"/>
            </a:endParaRP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pPr>
              <a:defRPr/>
            </a:pPr>
            <a:fld id="{7918537F-9DF1-429B-90BD-15049DBCC823}" type="slidenum">
              <a:rPr lang="en-US" smtClean="0">
                <a:solidFill>
                  <a:prstClr val="black"/>
                </a:solidFill>
              </a:rPr>
              <a:pPr>
                <a:defRPr/>
              </a:pPr>
              <a:t>17</a:t>
            </a:fld>
            <a:endParaRPr lang="en-US">
              <a:solidFill>
                <a:prstClr val="black"/>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lvl="1"/>
            <a:endParaRPr lang="en-US" sz="2300" dirty="0">
              <a:latin typeface="Calibri" charset="0"/>
            </a:endParaRP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pPr>
              <a:defRPr/>
            </a:pPr>
            <a:fld id="{7918537F-9DF1-429B-90BD-15049DBCC823}" type="slidenum">
              <a:rPr lang="en-US" smtClean="0">
                <a:solidFill>
                  <a:prstClr val="black"/>
                </a:solidFill>
              </a:rPr>
              <a:pPr>
                <a:defRPr/>
              </a:pPr>
              <a:t>18</a:t>
            </a:fld>
            <a:endParaRPr lang="en-US">
              <a:solidFill>
                <a:prstClr val="black"/>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lvl="1"/>
            <a:endParaRPr lang="en-US" sz="2300" dirty="0">
              <a:latin typeface="Calibri" charset="0"/>
            </a:endParaRPr>
          </a:p>
        </p:txBody>
      </p:sp>
      <p:sp>
        <p:nvSpPr>
          <p:cNvPr id="4" name="Slide Number Placeholder 3"/>
          <p:cNvSpPr>
            <a:spLocks noGrp="1"/>
          </p:cNvSpPr>
          <p:nvPr>
            <p:ph type="sldNum" sz="quarter" idx="10"/>
          </p:nvPr>
        </p:nvSpPr>
        <p:spPr/>
        <p:txBody>
          <a:bodyPr/>
          <a:lstStyle/>
          <a:p>
            <a:pPr>
              <a:defRPr/>
            </a:pPr>
            <a:fld id="{7918537F-9DF1-429B-90BD-15049DBCC823}" type="slidenum">
              <a:rPr lang="en-US" smtClean="0">
                <a:solidFill>
                  <a:prstClr val="black"/>
                </a:solidFill>
              </a:rPr>
              <a:pPr>
                <a:defRPr/>
              </a:pPr>
              <a:t>19</a:t>
            </a:fld>
            <a:endParaRPr lang="en-US">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46024A-5562-4B7A-A0D3-E231BA03A9CB}" type="slidenum">
              <a:rPr lang="en-US" smtClean="0"/>
              <a:t>2</a:t>
            </a:fld>
            <a:endParaRPr lang="en-US" dirty="0"/>
          </a:p>
        </p:txBody>
      </p:sp>
    </p:spTree>
    <p:extLst>
      <p:ext uri="{BB962C8B-B14F-4D97-AF65-F5344CB8AC3E}">
        <p14:creationId xmlns:p14="http://schemas.microsoft.com/office/powerpoint/2010/main" val="15975826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lvl="1"/>
            <a:endParaRPr lang="en-US" sz="2300" dirty="0">
              <a:latin typeface="Calibri" charset="0"/>
            </a:endParaRPr>
          </a:p>
        </p:txBody>
      </p:sp>
      <p:sp>
        <p:nvSpPr>
          <p:cNvPr id="4" name="Slide Number Placeholder 3"/>
          <p:cNvSpPr>
            <a:spLocks noGrp="1"/>
          </p:cNvSpPr>
          <p:nvPr>
            <p:ph type="sldNum" sz="quarter" idx="10"/>
          </p:nvPr>
        </p:nvSpPr>
        <p:spPr/>
        <p:txBody>
          <a:bodyPr/>
          <a:lstStyle/>
          <a:p>
            <a:pPr>
              <a:defRPr/>
            </a:pPr>
            <a:fld id="{7918537F-9DF1-429B-90BD-15049DBCC823}" type="slidenum">
              <a:rPr lang="en-US" smtClean="0">
                <a:solidFill>
                  <a:prstClr val="black"/>
                </a:solidFill>
              </a:rPr>
              <a:pPr>
                <a:defRPr/>
              </a:pPr>
              <a:t>20</a:t>
            </a:fld>
            <a:endParaRPr lang="en-US">
              <a:solidFill>
                <a:prstClr val="black"/>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7918537F-9DF1-429B-90BD-15049DBCC823}" type="slidenum">
              <a:rPr lang="en-US" smtClean="0">
                <a:solidFill>
                  <a:prstClr val="black"/>
                </a:solidFill>
              </a:rPr>
              <a:pPr>
                <a:defRPr/>
              </a:pPr>
              <a:t>21</a:t>
            </a:fld>
            <a:endParaRPr lang="en-US">
              <a:solidFill>
                <a:prstClr val="black"/>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46024A-5562-4B7A-A0D3-E231BA03A9CB}" type="slidenum">
              <a:rPr lang="en-US" smtClean="0"/>
              <a:t>22</a:t>
            </a:fld>
            <a:endParaRPr lang="en-US" dirty="0"/>
          </a:p>
        </p:txBody>
      </p:sp>
    </p:spTree>
    <p:extLst>
      <p:ext uri="{BB962C8B-B14F-4D97-AF65-F5344CB8AC3E}">
        <p14:creationId xmlns:p14="http://schemas.microsoft.com/office/powerpoint/2010/main" val="15975826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46024A-5562-4B7A-A0D3-E231BA03A9CB}" type="slidenum">
              <a:rPr lang="en-US" smtClean="0"/>
              <a:t>23</a:t>
            </a:fld>
            <a:endParaRPr lang="en-US" dirty="0"/>
          </a:p>
        </p:txBody>
      </p:sp>
    </p:spTree>
    <p:extLst>
      <p:ext uri="{BB962C8B-B14F-4D97-AF65-F5344CB8AC3E}">
        <p14:creationId xmlns:p14="http://schemas.microsoft.com/office/powerpoint/2010/main" val="13556526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dirty="0"/>
          </a:p>
        </p:txBody>
      </p:sp>
      <p:sp>
        <p:nvSpPr>
          <p:cNvPr id="4" name="Slide Number Placeholder 3"/>
          <p:cNvSpPr>
            <a:spLocks noGrp="1"/>
          </p:cNvSpPr>
          <p:nvPr>
            <p:ph type="sldNum" sz="quarter" idx="10"/>
          </p:nvPr>
        </p:nvSpPr>
        <p:spPr/>
        <p:txBody>
          <a:bodyPr/>
          <a:lstStyle/>
          <a:p>
            <a:fld id="{B45DABF4-8E14-4991-8E1E-78FDFEAF2C79}" type="slidenum">
              <a:rPr lang="en-US" smtClean="0"/>
              <a:pPr/>
              <a:t>3</a:t>
            </a:fld>
            <a:endParaRPr lang="en-US" dirty="0"/>
          </a:p>
        </p:txBody>
      </p:sp>
    </p:spTree>
    <p:extLst>
      <p:ext uri="{BB962C8B-B14F-4D97-AF65-F5344CB8AC3E}">
        <p14:creationId xmlns:p14="http://schemas.microsoft.com/office/powerpoint/2010/main" val="31146107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46024A-5562-4B7A-A0D3-E231BA03A9CB}" type="slidenum">
              <a:rPr lang="en-US" smtClean="0"/>
              <a:t>4</a:t>
            </a:fld>
            <a:endParaRPr lang="en-US" dirty="0"/>
          </a:p>
        </p:txBody>
      </p:sp>
    </p:spTree>
    <p:extLst>
      <p:ext uri="{BB962C8B-B14F-4D97-AF65-F5344CB8AC3E}">
        <p14:creationId xmlns:p14="http://schemas.microsoft.com/office/powerpoint/2010/main" val="13556526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7918537F-9DF1-429B-90BD-15049DBCC823}" type="slidenum">
              <a:rPr lang="en-US" smtClean="0">
                <a:solidFill>
                  <a:prstClr val="black"/>
                </a:solidFill>
              </a:rPr>
              <a:pPr>
                <a:defRPr/>
              </a:pPr>
              <a:t>5</a:t>
            </a:fld>
            <a:endParaRPr lang="en-US">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7918537F-9DF1-429B-90BD-15049DBCC823}" type="slidenum">
              <a:rPr lang="en-US" smtClean="0"/>
              <a:pPr>
                <a:defRPr/>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7918537F-9DF1-429B-90BD-15049DBCC823}" type="slidenum">
              <a:rPr lang="en-US" smtClean="0"/>
              <a:pPr>
                <a:defRPr/>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7918537F-9DF1-429B-90BD-15049DBCC823}" type="slidenum">
              <a:rPr lang="en-US" smtClean="0">
                <a:solidFill>
                  <a:prstClr val="black"/>
                </a:solidFill>
              </a:rPr>
              <a:pPr>
                <a:defRPr/>
              </a:pPr>
              <a:t>8</a:t>
            </a:fld>
            <a:endParaRPr lang="en-US">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7918537F-9DF1-429B-90BD-15049DBCC823}" type="slidenum">
              <a:rPr lang="en-US" smtClean="0">
                <a:solidFill>
                  <a:prstClr val="black"/>
                </a:solidFill>
              </a:rPr>
              <a:pPr>
                <a:defRPr/>
              </a:pPr>
              <a:t>9</a:t>
            </a:fld>
            <a:endParaRPr lang="en-U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05000" y="838200"/>
            <a:ext cx="72390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4953000"/>
            <a:ext cx="6400800" cy="990600"/>
          </a:xfrm>
        </p:spPr>
        <p:txBody>
          <a:bodyPr/>
          <a:lstStyle>
            <a:lvl1pPr marL="0" indent="0" algn="ctr">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16909238-57FB-4FE4-8ABA-4FF57A7AD0AD}" type="datetime1">
              <a:rPr lang="en-US" smtClean="0"/>
              <a:t>11/5/2014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23CF7A0-02B5-4AFD-AC2D-F391800CB9B7}" type="slidenum">
              <a:rPr lang="en-US" smtClean="0"/>
              <a:t>‹#›</a:t>
            </a:fld>
            <a:endParaRPr lang="en-US" dirty="0"/>
          </a:p>
        </p:txBody>
      </p:sp>
    </p:spTree>
    <p:extLst>
      <p:ext uri="{BB962C8B-B14F-4D97-AF65-F5344CB8AC3E}">
        <p14:creationId xmlns:p14="http://schemas.microsoft.com/office/powerpoint/2010/main" val="25583863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ACBEFB5-5111-4C53-A44D-2DB4BE827D78}" type="datetime1">
              <a:rPr lang="en-US" smtClean="0"/>
              <a:t>11/5/2014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23CF7A0-02B5-4AFD-AC2D-F391800CB9B7}" type="slidenum">
              <a:rPr lang="en-US" smtClean="0"/>
              <a:t>‹#›</a:t>
            </a:fld>
            <a:endParaRPr lang="en-US" dirty="0"/>
          </a:p>
        </p:txBody>
      </p:sp>
    </p:spTree>
    <p:extLst>
      <p:ext uri="{BB962C8B-B14F-4D97-AF65-F5344CB8AC3E}">
        <p14:creationId xmlns:p14="http://schemas.microsoft.com/office/powerpoint/2010/main" val="35866116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DDC667F-40B7-42D0-9E23-EA9B9544FE58}" type="datetime1">
              <a:rPr lang="en-US" smtClean="0"/>
              <a:t>11/5/2014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23CF7A0-02B5-4AFD-AC2D-F391800CB9B7}" type="slidenum">
              <a:rPr lang="en-US" smtClean="0"/>
              <a:t>‹#›</a:t>
            </a:fld>
            <a:endParaRPr lang="en-US" dirty="0"/>
          </a:p>
        </p:txBody>
      </p:sp>
    </p:spTree>
    <p:extLst>
      <p:ext uri="{BB962C8B-B14F-4D97-AF65-F5344CB8AC3E}">
        <p14:creationId xmlns:p14="http://schemas.microsoft.com/office/powerpoint/2010/main" val="18465562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4796F60-FEA4-44AB-8374-584814C49D9B}" type="datetime1">
              <a:rPr lang="en-US" smtClean="0">
                <a:solidFill>
                  <a:prstClr val="black">
                    <a:tint val="75000"/>
                  </a:prstClr>
                </a:solidFill>
              </a:rPr>
              <a:t>11/5/2014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31A6149-E778-47C6-B4B2-3B6AC4AF027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405372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60E8A25-4892-4B8E-86E6-F27339EDE105}" type="datetime1">
              <a:rPr lang="en-US" smtClean="0">
                <a:solidFill>
                  <a:prstClr val="black">
                    <a:tint val="75000"/>
                  </a:prstClr>
                </a:solidFill>
              </a:rPr>
              <a:t>11/5/2014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31A6149-E778-47C6-B4B2-3B6AC4AF027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171615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C661464-8857-40F8-AE77-BD663B314452}" type="datetime1">
              <a:rPr lang="en-US" smtClean="0">
                <a:solidFill>
                  <a:prstClr val="black">
                    <a:tint val="75000"/>
                  </a:prstClr>
                </a:solidFill>
              </a:rPr>
              <a:t>11/5/2014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31A6149-E778-47C6-B4B2-3B6AC4AF027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23234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E45ABEE-A972-4565-9B1C-1BF212B3AFB3}" type="datetime1">
              <a:rPr lang="en-US" smtClean="0">
                <a:solidFill>
                  <a:prstClr val="black">
                    <a:tint val="75000"/>
                  </a:prstClr>
                </a:solidFill>
              </a:rPr>
              <a:t>11/5/2014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31A6149-E778-47C6-B4B2-3B6AC4AF027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9363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8544BE1-F7DD-4445-BDD1-09647D8AB07F}" type="datetime1">
              <a:rPr lang="en-US" smtClean="0">
                <a:solidFill>
                  <a:prstClr val="black">
                    <a:tint val="75000"/>
                  </a:prstClr>
                </a:solidFill>
              </a:rPr>
              <a:t>11/5/2014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E31A6149-E778-47C6-B4B2-3B6AC4AF027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57269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A9CE527-4DA6-46E3-A2BB-FB44F95B47C5}" type="datetime1">
              <a:rPr lang="en-US" smtClean="0">
                <a:solidFill>
                  <a:prstClr val="black">
                    <a:tint val="75000"/>
                  </a:prstClr>
                </a:solidFill>
              </a:rPr>
              <a:t>11/5/2014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E31A6149-E778-47C6-B4B2-3B6AC4AF027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23162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DD413B-5F8A-40E0-A5D1-912274F6CBC0}" type="datetime1">
              <a:rPr lang="en-US" smtClean="0">
                <a:solidFill>
                  <a:prstClr val="black">
                    <a:tint val="75000"/>
                  </a:prstClr>
                </a:solidFill>
              </a:rPr>
              <a:t>11/5/2014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E31A6149-E778-47C6-B4B2-3B6AC4AF027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40227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638A931-D20D-4586-ABDA-3C34BB97CA20}" type="datetime1">
              <a:rPr lang="en-US" smtClean="0">
                <a:solidFill>
                  <a:prstClr val="black">
                    <a:tint val="75000"/>
                  </a:prstClr>
                </a:solidFill>
              </a:rPr>
              <a:t>11/5/2014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31A6149-E778-47C6-B4B2-3B6AC4AF027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589335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036ECBF-835D-4C14-B633-2CFA2238C5B7}" type="datetime1">
              <a:rPr lang="en-US" smtClean="0"/>
              <a:t>11/5/2014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23CF7A0-02B5-4AFD-AC2D-F391800CB9B7}" type="slidenum">
              <a:rPr lang="en-US" smtClean="0"/>
              <a:t>‹#›</a:t>
            </a:fld>
            <a:endParaRPr lang="en-US" dirty="0"/>
          </a:p>
        </p:txBody>
      </p:sp>
      <p:cxnSp>
        <p:nvCxnSpPr>
          <p:cNvPr id="8" name="Straight Connector 7"/>
          <p:cNvCxnSpPr/>
          <p:nvPr userDrawn="1"/>
        </p:nvCxnSpPr>
        <p:spPr>
          <a:xfrm>
            <a:off x="457200" y="1260764"/>
            <a:ext cx="8229600" cy="0"/>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6407149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822B6B8-1B88-4610-A52C-229A8C28CBF0}" type="datetime1">
              <a:rPr lang="en-US" smtClean="0">
                <a:solidFill>
                  <a:prstClr val="black">
                    <a:tint val="75000"/>
                  </a:prstClr>
                </a:solidFill>
              </a:rPr>
              <a:t>11/5/2014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31A6149-E778-47C6-B4B2-3B6AC4AF027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290430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EEAF195-3710-46F7-952F-68DB73E0FB29}" type="datetime1">
              <a:rPr lang="en-US" smtClean="0">
                <a:solidFill>
                  <a:prstClr val="black">
                    <a:tint val="75000"/>
                  </a:prstClr>
                </a:solidFill>
              </a:rPr>
              <a:t>11/5/2014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31A6149-E778-47C6-B4B2-3B6AC4AF027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955191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174F1D6-51B4-4F98-9981-939B8BCC09CD}" type="datetime1">
              <a:rPr lang="en-US" smtClean="0">
                <a:solidFill>
                  <a:prstClr val="black">
                    <a:tint val="75000"/>
                  </a:prstClr>
                </a:solidFill>
              </a:rPr>
              <a:t>11/5/2014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31A6149-E778-47C6-B4B2-3B6AC4AF027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90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99E3FC6-857E-4EF0-89B2-D455A6F20384}" type="datetime1">
              <a:rPr lang="en-US" smtClean="0"/>
              <a:t>11/5/2014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23CF7A0-02B5-4AFD-AC2D-F391800CB9B7}" type="slidenum">
              <a:rPr lang="en-US" smtClean="0"/>
              <a:t>‹#›</a:t>
            </a:fld>
            <a:endParaRPr lang="en-US" dirty="0"/>
          </a:p>
        </p:txBody>
      </p:sp>
    </p:spTree>
    <p:extLst>
      <p:ext uri="{BB962C8B-B14F-4D97-AF65-F5344CB8AC3E}">
        <p14:creationId xmlns:p14="http://schemas.microsoft.com/office/powerpoint/2010/main" val="41386833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C10AE1A-85E9-44C8-A47C-2F6FEA1AB0FE}" type="datetime1">
              <a:rPr lang="en-US" smtClean="0"/>
              <a:t>11/5/2014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23CF7A0-02B5-4AFD-AC2D-F391800CB9B7}" type="slidenum">
              <a:rPr lang="en-US" smtClean="0"/>
              <a:t>‹#›</a:t>
            </a:fld>
            <a:endParaRPr lang="en-US" dirty="0"/>
          </a:p>
        </p:txBody>
      </p:sp>
    </p:spTree>
    <p:extLst>
      <p:ext uri="{BB962C8B-B14F-4D97-AF65-F5344CB8AC3E}">
        <p14:creationId xmlns:p14="http://schemas.microsoft.com/office/powerpoint/2010/main" val="4365629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6F4211F-24A7-4FD8-8D48-C361340EB7A7}" type="datetime1">
              <a:rPr lang="en-US" smtClean="0"/>
              <a:t>11/5/2014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23CF7A0-02B5-4AFD-AC2D-F391800CB9B7}" type="slidenum">
              <a:rPr lang="en-US" smtClean="0"/>
              <a:t>‹#›</a:t>
            </a:fld>
            <a:endParaRPr lang="en-US" dirty="0"/>
          </a:p>
        </p:txBody>
      </p:sp>
    </p:spTree>
    <p:extLst>
      <p:ext uri="{BB962C8B-B14F-4D97-AF65-F5344CB8AC3E}">
        <p14:creationId xmlns:p14="http://schemas.microsoft.com/office/powerpoint/2010/main" val="178337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FDEC288-6473-4DEF-8D83-1F42CBD77011}" type="datetime1">
              <a:rPr lang="en-US" smtClean="0"/>
              <a:t>11/5/2014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23CF7A0-02B5-4AFD-AC2D-F391800CB9B7}" type="slidenum">
              <a:rPr lang="en-US" smtClean="0"/>
              <a:t>‹#›</a:t>
            </a:fld>
            <a:endParaRPr lang="en-US" dirty="0"/>
          </a:p>
        </p:txBody>
      </p:sp>
    </p:spTree>
    <p:extLst>
      <p:ext uri="{BB962C8B-B14F-4D97-AF65-F5344CB8AC3E}">
        <p14:creationId xmlns:p14="http://schemas.microsoft.com/office/powerpoint/2010/main" val="21055775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01CCD4-C86A-4371-BBB4-06DA6B0F0209}" type="datetime1">
              <a:rPr lang="en-US" smtClean="0"/>
              <a:t>11/5/2014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23CF7A0-02B5-4AFD-AC2D-F391800CB9B7}" type="slidenum">
              <a:rPr lang="en-US" smtClean="0"/>
              <a:t>‹#›</a:t>
            </a:fld>
            <a:endParaRPr lang="en-US" dirty="0"/>
          </a:p>
        </p:txBody>
      </p:sp>
    </p:spTree>
    <p:extLst>
      <p:ext uri="{BB962C8B-B14F-4D97-AF65-F5344CB8AC3E}">
        <p14:creationId xmlns:p14="http://schemas.microsoft.com/office/powerpoint/2010/main" val="4959812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9B30610-FBE0-43E2-BDD0-0FE349370E21}" type="datetime1">
              <a:rPr lang="en-US" smtClean="0"/>
              <a:t>11/5/2014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23CF7A0-02B5-4AFD-AC2D-F391800CB9B7}" type="slidenum">
              <a:rPr lang="en-US" smtClean="0"/>
              <a:t>‹#›</a:t>
            </a:fld>
            <a:endParaRPr lang="en-US" dirty="0"/>
          </a:p>
        </p:txBody>
      </p:sp>
    </p:spTree>
    <p:extLst>
      <p:ext uri="{BB962C8B-B14F-4D97-AF65-F5344CB8AC3E}">
        <p14:creationId xmlns:p14="http://schemas.microsoft.com/office/powerpoint/2010/main" val="39312995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62000" y="6492875"/>
            <a:ext cx="2133600" cy="365125"/>
          </a:xfrm>
        </p:spPr>
        <p:txBody>
          <a:bodyPr/>
          <a:lstStyle/>
          <a:p>
            <a:fld id="{6DDAD980-18BF-48AF-9377-CE6D433E656D}" type="datetime1">
              <a:rPr lang="en-US" smtClean="0"/>
              <a:t>11/5/2014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23CF7A0-02B5-4AFD-AC2D-F391800CB9B7}" type="slidenum">
              <a:rPr lang="en-US" smtClean="0"/>
              <a:t>‹#›</a:t>
            </a:fld>
            <a:endParaRPr lang="en-US" dirty="0"/>
          </a:p>
        </p:txBody>
      </p:sp>
    </p:spTree>
    <p:extLst>
      <p:ext uri="{BB962C8B-B14F-4D97-AF65-F5344CB8AC3E}">
        <p14:creationId xmlns:p14="http://schemas.microsoft.com/office/powerpoint/2010/main" val="9829035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762000" y="640080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DA0A21-7168-44AD-B768-DA005B29909E}" type="datetime1">
              <a:rPr lang="en-US" smtClean="0"/>
              <a:t>11/5/2014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3CF7A0-02B5-4AFD-AC2D-F391800CB9B7}" type="slidenum">
              <a:rPr lang="en-US" smtClean="0"/>
              <a:t>‹#›</a:t>
            </a:fld>
            <a:endParaRPr lang="en-US" dirty="0"/>
          </a:p>
        </p:txBody>
      </p:sp>
    </p:spTree>
    <p:extLst>
      <p:ext uri="{BB962C8B-B14F-4D97-AF65-F5344CB8AC3E}">
        <p14:creationId xmlns:p14="http://schemas.microsoft.com/office/powerpoint/2010/main" val="31198622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Clr>
          <a:srgbClr val="54B948"/>
        </a:buClr>
        <a:buFont typeface="Wingdings" pitchFamily="2" charset="2"/>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Clr>
          <a:srgbClr val="009DDC"/>
        </a:buClr>
        <a:buFont typeface="Wingdings" pitchFamily="2" charset="2"/>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Clr>
          <a:srgbClr val="54B948"/>
        </a:buClr>
        <a:buFont typeface="Wingdings" pitchFamily="2" charset="2"/>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Clr>
          <a:srgbClr val="00B0F0"/>
        </a:buClr>
        <a:buFont typeface="Wingdings" pitchFamily="2" charset="2"/>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Clr>
          <a:srgbClr val="54B948"/>
        </a:buClr>
        <a:buFont typeface="Wingdings" pitchFamily="2" charset="2"/>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base">
              <a:spcBef>
                <a:spcPct val="0"/>
              </a:spcBef>
              <a:spcAft>
                <a:spcPct val="0"/>
              </a:spcAft>
            </a:pPr>
            <a:fld id="{12D9EB38-E513-45B7-A78E-6D9AE0BBBF59}" type="datetime1">
              <a:rPr lang="en-US" smtClean="0">
                <a:solidFill>
                  <a:prstClr val="black">
                    <a:tint val="75000"/>
                  </a:prstClr>
                </a:solidFill>
                <a:latin typeface="Arial" charset="0"/>
              </a:rPr>
              <a:t>11/5/2014</a:t>
            </a:fld>
            <a:endParaRPr lang="en-US">
              <a:solidFill>
                <a:prstClr val="black">
                  <a:tint val="75000"/>
                </a:prstClr>
              </a:solidFill>
              <a:latin typeface="Arial"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Bef>
                <a:spcPct val="0"/>
              </a:spcBef>
              <a:spcAft>
                <a:spcPct val="0"/>
              </a:spcAft>
            </a:pPr>
            <a:endParaRPr lang="en-US">
              <a:solidFill>
                <a:prstClr val="black">
                  <a:tint val="75000"/>
                </a:prstClr>
              </a:solidFill>
              <a:latin typeface="Arial"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base">
              <a:spcBef>
                <a:spcPct val="0"/>
              </a:spcBef>
              <a:spcAft>
                <a:spcPct val="0"/>
              </a:spcAft>
            </a:pPr>
            <a:fld id="{E31A6149-E778-47C6-B4B2-3B6AC4AF027F}" type="slidenum">
              <a:rPr lang="en-US" smtClean="0">
                <a:solidFill>
                  <a:prstClr val="black">
                    <a:tint val="75000"/>
                  </a:prstClr>
                </a:solidFill>
                <a:latin typeface="Arial" charset="0"/>
              </a:rPr>
              <a:pPr fontAlgn="base">
                <a:spcBef>
                  <a:spcPct val="0"/>
                </a:spcBef>
                <a:spcAft>
                  <a:spcPct val="0"/>
                </a:spcAft>
              </a:pPr>
              <a:t>‹#›</a:t>
            </a:fld>
            <a:endParaRPr lang="en-US">
              <a:solidFill>
                <a:prstClr val="black">
                  <a:tint val="75000"/>
                </a:prstClr>
              </a:solidFill>
              <a:latin typeface="Arial" charset="0"/>
            </a:endParaRPr>
          </a:p>
        </p:txBody>
      </p:sp>
    </p:spTree>
    <p:extLst>
      <p:ext uri="{BB962C8B-B14F-4D97-AF65-F5344CB8AC3E}">
        <p14:creationId xmlns:p14="http://schemas.microsoft.com/office/powerpoint/2010/main" val="15716383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hyperlink" Target="http://www.cutshurt.org" TargetMode="External"/><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hyperlink" Target="mailto:eholubowich@dc-crd.com" TargetMode="External"/><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survey.qualtrics.com/SE/?SID=SV_e5TeYZJHZHECYvz"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000" b="1" dirty="0" smtClean="0"/>
              <a:t>Rethinking Efficiency:</a:t>
            </a:r>
            <a:br>
              <a:rPr lang="en-US" sz="4000" b="1" dirty="0" smtClean="0"/>
            </a:br>
            <a:r>
              <a:rPr lang="en-US" sz="4000" b="1" dirty="0" smtClean="0"/>
              <a:t>Savings, Value, or Both?</a:t>
            </a:r>
            <a:endParaRPr lang="en-US" sz="4000" b="1" dirty="0">
              <a:solidFill>
                <a:schemeClr val="tx1">
                  <a:lumMod val="75000"/>
                  <a:lumOff val="25000"/>
                </a:schemeClr>
              </a:solidFill>
            </a:endParaRPr>
          </a:p>
        </p:txBody>
      </p:sp>
      <p:sp>
        <p:nvSpPr>
          <p:cNvPr id="3" name="Subtitle 2"/>
          <p:cNvSpPr>
            <a:spLocks noGrp="1"/>
          </p:cNvSpPr>
          <p:nvPr>
            <p:ph type="subTitle" idx="1"/>
          </p:nvPr>
        </p:nvSpPr>
        <p:spPr>
          <a:xfrm>
            <a:off x="228600" y="4953000"/>
            <a:ext cx="8915400" cy="1752600"/>
          </a:xfrm>
        </p:spPr>
        <p:txBody>
          <a:bodyPr>
            <a:normAutofit fontScale="62500" lnSpcReduction="20000"/>
          </a:bodyPr>
          <a:lstStyle/>
          <a:p>
            <a:r>
              <a:rPr lang="en-US" sz="4000" b="1" dirty="0"/>
              <a:t>Learning Community Quarterly </a:t>
            </a:r>
            <a:r>
              <a:rPr lang="en-US" sz="4000" b="1" dirty="0" smtClean="0"/>
              <a:t>Webinar</a:t>
            </a:r>
          </a:p>
          <a:p>
            <a:endParaRPr lang="en-US" sz="1300" b="1" dirty="0" smtClean="0"/>
          </a:p>
          <a:p>
            <a:r>
              <a:rPr lang="en-US" sz="2900" b="1" dirty="0" smtClean="0"/>
              <a:t>November 7, 2014</a:t>
            </a:r>
            <a:endParaRPr lang="en-US" sz="2900" b="1" dirty="0"/>
          </a:p>
          <a:p>
            <a:endParaRPr lang="en-US" sz="2000" b="1" dirty="0"/>
          </a:p>
          <a:p>
            <a:r>
              <a:rPr lang="en-US" sz="2600" b="1" dirty="0" smtClean="0">
                <a:solidFill>
                  <a:srgbClr val="0070C0"/>
                </a:solidFill>
              </a:rPr>
              <a:t>Use </a:t>
            </a:r>
            <a:r>
              <a:rPr lang="en-US" sz="2600" b="1" dirty="0">
                <a:solidFill>
                  <a:srgbClr val="0070C0"/>
                </a:solidFill>
              </a:rPr>
              <a:t>Telephone for Audio Connection: </a:t>
            </a:r>
            <a:r>
              <a:rPr lang="en-US" sz="2600" b="1" dirty="0" smtClean="0">
                <a:solidFill>
                  <a:srgbClr val="0070C0"/>
                </a:solidFill>
              </a:rPr>
              <a:t>888-226-0461.</a:t>
            </a:r>
          </a:p>
          <a:p>
            <a:r>
              <a:rPr lang="en-US" sz="2600" b="1" dirty="0" smtClean="0">
                <a:solidFill>
                  <a:srgbClr val="FF0000"/>
                </a:solidFill>
                <a:latin typeface="Arial Narrow" panose="020B0606020202030204" pitchFamily="34" charset="0"/>
              </a:rPr>
              <a:t>Please mute your Internet speakers by clicking green icon at top of your computer  screen </a:t>
            </a:r>
          </a:p>
          <a:p>
            <a:r>
              <a:rPr lang="en-US" sz="2600" b="1" dirty="0" smtClean="0">
                <a:solidFill>
                  <a:srgbClr val="FF0000"/>
                </a:solidFill>
                <a:latin typeface="Arial Narrow" panose="020B0606020202030204" pitchFamily="34" charset="0"/>
              </a:rPr>
              <a:t>Please place </a:t>
            </a:r>
            <a:r>
              <a:rPr lang="en-US" sz="2600" b="1" dirty="0">
                <a:solidFill>
                  <a:srgbClr val="FF0000"/>
                </a:solidFill>
                <a:latin typeface="Arial Narrow" panose="020B0606020202030204" pitchFamily="34" charset="0"/>
              </a:rPr>
              <a:t>your telephone on mute during the </a:t>
            </a:r>
            <a:r>
              <a:rPr lang="en-US" sz="2600" b="1" dirty="0" smtClean="0">
                <a:solidFill>
                  <a:srgbClr val="FF0000"/>
                </a:solidFill>
                <a:latin typeface="Arial Narrow" panose="020B0606020202030204" pitchFamily="34" charset="0"/>
              </a:rPr>
              <a:t>webinar presentation.</a:t>
            </a:r>
            <a:endParaRPr lang="en-US" sz="2600" b="1" dirty="0">
              <a:solidFill>
                <a:srgbClr val="FF0000"/>
              </a:solidFill>
              <a:latin typeface="Arial Narrow" panose="020B0606020202030204" pitchFamily="34" charset="0"/>
            </a:endParaRPr>
          </a:p>
          <a:p>
            <a:endParaRPr lang="en-US" dirty="0"/>
          </a:p>
        </p:txBody>
      </p:sp>
      <p:sp>
        <p:nvSpPr>
          <p:cNvPr id="4" name="Slide Number Placeholder 3"/>
          <p:cNvSpPr>
            <a:spLocks noGrp="1"/>
          </p:cNvSpPr>
          <p:nvPr>
            <p:ph type="sldNum" sz="quarter" idx="12"/>
          </p:nvPr>
        </p:nvSpPr>
        <p:spPr/>
        <p:txBody>
          <a:bodyPr/>
          <a:lstStyle/>
          <a:p>
            <a:fld id="{123CF7A0-02B5-4AFD-AC2D-F391800CB9B7}" type="slidenum">
              <a:rPr lang="en-US" smtClean="0"/>
              <a:t>1</a:t>
            </a:fld>
            <a:endParaRPr lang="en-US" dirty="0"/>
          </a:p>
        </p:txBody>
      </p:sp>
      <p:pic>
        <p:nvPicPr>
          <p:cNvPr id="5" name="Picture 4"/>
          <p:cNvPicPr/>
          <p:nvPr/>
        </p:nvPicPr>
        <p:blipFill>
          <a:blip r:embed="rId3"/>
          <a:stretch>
            <a:fillRect/>
          </a:stretch>
        </p:blipFill>
        <p:spPr>
          <a:xfrm>
            <a:off x="8286750" y="6138862"/>
            <a:ext cx="476250" cy="261938"/>
          </a:xfrm>
          <a:prstGeom prst="rect">
            <a:avLst/>
          </a:prstGeom>
        </p:spPr>
      </p:pic>
    </p:spTree>
    <p:extLst>
      <p:ext uri="{BB962C8B-B14F-4D97-AF65-F5344CB8AC3E}">
        <p14:creationId xmlns:p14="http://schemas.microsoft.com/office/powerpoint/2010/main" val="23328498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b="1" dirty="0" smtClean="0">
                <a:solidFill>
                  <a:schemeClr val="tx2"/>
                </a:solidFill>
                <a:latin typeface="Calibri" pitchFamily="34" charset="0"/>
              </a:rPr>
              <a:t>The Lost Decade</a:t>
            </a:r>
          </a:p>
        </p:txBody>
      </p:sp>
      <p:sp>
        <p:nvSpPr>
          <p:cNvPr id="64515" name="Rectangle 3"/>
          <p:cNvSpPr>
            <a:spLocks noGrp="1" noChangeArrowheads="1"/>
          </p:cNvSpPr>
          <p:nvPr>
            <p:ph type="body" idx="1"/>
          </p:nvPr>
        </p:nvSpPr>
        <p:spPr bwMode="auto">
          <a:xfrm>
            <a:off x="381000" y="1447800"/>
            <a:ext cx="8534400" cy="5181600"/>
          </a:xfrm>
          <a:noFill/>
          <a:ln>
            <a:miter lim="800000"/>
            <a:headEnd/>
            <a:tailEnd/>
          </a:ln>
        </p:spPr>
        <p:txBody>
          <a:bodyPr vert="horz" wrap="square" lIns="91440" tIns="45720" rIns="91440" bIns="45720" numCol="1" anchor="t" anchorCtr="0" compatLnSpc="1">
            <a:prstTxWarp prst="textNoShape">
              <a:avLst/>
            </a:prstTxWarp>
            <a:normAutofit/>
          </a:bodyPr>
          <a:lstStyle/>
          <a:p>
            <a:r>
              <a:rPr lang="en-US" dirty="0" smtClean="0">
                <a:latin typeface="Calibri" pitchFamily="34" charset="0"/>
              </a:rPr>
              <a:t>Levels are too low</a:t>
            </a:r>
          </a:p>
          <a:p>
            <a:pPr lvl="1"/>
            <a:r>
              <a:rPr lang="en-US" dirty="0" smtClean="0">
                <a:latin typeface="Calibri" pitchFamily="34" charset="0"/>
              </a:rPr>
              <a:t>Zero sum gain going forward</a:t>
            </a:r>
          </a:p>
          <a:p>
            <a:pPr lvl="1"/>
            <a:r>
              <a:rPr lang="en-US" dirty="0" smtClean="0">
                <a:latin typeface="Calibri" pitchFamily="34" charset="0"/>
              </a:rPr>
              <a:t>“Robbing Peter to pay Paul”</a:t>
            </a:r>
          </a:p>
          <a:p>
            <a:r>
              <a:rPr lang="en-US" dirty="0" smtClean="0">
                <a:latin typeface="Calibri" pitchFamily="34" charset="0"/>
              </a:rPr>
              <a:t>Fierce competition for limited resources</a:t>
            </a:r>
          </a:p>
          <a:p>
            <a:pPr lvl="1"/>
            <a:r>
              <a:rPr lang="en-US" dirty="0" smtClean="0">
                <a:latin typeface="Calibri" pitchFamily="34" charset="0"/>
              </a:rPr>
              <a:t>Must do vs. nice to do</a:t>
            </a:r>
          </a:p>
          <a:p>
            <a:pPr lvl="2"/>
            <a:r>
              <a:rPr lang="en-US" dirty="0" smtClean="0">
                <a:latin typeface="Calibri" pitchFamily="34" charset="0"/>
              </a:rPr>
              <a:t>Research vs. public health</a:t>
            </a:r>
          </a:p>
          <a:p>
            <a:pPr lvl="3"/>
            <a:r>
              <a:rPr lang="en-US" dirty="0">
                <a:latin typeface="Calibri" pitchFamily="34" charset="0"/>
              </a:rPr>
              <a:t>“Hard science” </a:t>
            </a:r>
            <a:r>
              <a:rPr lang="en-US" dirty="0" smtClean="0">
                <a:latin typeface="Calibri" pitchFamily="34" charset="0"/>
              </a:rPr>
              <a:t>(i.e., basic and clinical) vs</a:t>
            </a:r>
            <a:r>
              <a:rPr lang="en-US" dirty="0">
                <a:latin typeface="Calibri" pitchFamily="34" charset="0"/>
              </a:rPr>
              <a:t>. “soft science” </a:t>
            </a:r>
            <a:r>
              <a:rPr lang="en-US" dirty="0" smtClean="0">
                <a:latin typeface="Calibri" pitchFamily="34" charset="0"/>
              </a:rPr>
              <a:t/>
            </a:r>
            <a:br>
              <a:rPr lang="en-US" dirty="0" smtClean="0">
                <a:latin typeface="Calibri" pitchFamily="34" charset="0"/>
              </a:rPr>
            </a:br>
            <a:r>
              <a:rPr lang="en-US" dirty="0" smtClean="0">
                <a:latin typeface="Calibri" pitchFamily="34" charset="0"/>
              </a:rPr>
              <a:t>(</a:t>
            </a:r>
            <a:r>
              <a:rPr lang="en-US" dirty="0">
                <a:latin typeface="Calibri" pitchFamily="34" charset="0"/>
              </a:rPr>
              <a:t>i.e., population-based research, health services research)</a:t>
            </a:r>
          </a:p>
          <a:p>
            <a:pPr lvl="3"/>
            <a:r>
              <a:rPr lang="en-US" dirty="0" smtClean="0">
                <a:latin typeface="Calibri" pitchFamily="34" charset="0"/>
              </a:rPr>
              <a:t>Infectious disease control vs. chronic disease prevention</a:t>
            </a:r>
          </a:p>
        </p:txBody>
      </p:sp>
      <p:sp>
        <p:nvSpPr>
          <p:cNvPr id="2" name="Slide Number Placeholder 1"/>
          <p:cNvSpPr>
            <a:spLocks noGrp="1"/>
          </p:cNvSpPr>
          <p:nvPr>
            <p:ph type="sldNum" sz="quarter" idx="12"/>
          </p:nvPr>
        </p:nvSpPr>
        <p:spPr/>
        <p:txBody>
          <a:bodyPr/>
          <a:lstStyle/>
          <a:p>
            <a:fld id="{E31A6149-E778-47C6-B4B2-3B6AC4AF027F}" type="slidenum">
              <a:rPr lang="en-US" smtClean="0">
                <a:solidFill>
                  <a:prstClr val="black">
                    <a:tint val="75000"/>
                  </a:prstClr>
                </a:solidFill>
              </a:rPr>
              <a:pPr/>
              <a:t>10</a:t>
            </a:fld>
            <a:endParaRPr lang="en-US">
              <a:solidFill>
                <a:prstClr val="black">
                  <a:tint val="75000"/>
                </a:prstClr>
              </a:solidFill>
            </a:endParaRPr>
          </a:p>
        </p:txBody>
      </p:sp>
    </p:spTree>
    <p:extLst>
      <p:ext uri="{BB962C8B-B14F-4D97-AF65-F5344CB8AC3E}">
        <p14:creationId xmlns:p14="http://schemas.microsoft.com/office/powerpoint/2010/main" val="32699588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bwMode="auto">
          <a:xfrm>
            <a:off x="0" y="274638"/>
            <a:ext cx="9144000" cy="1143000"/>
          </a:xfrm>
          <a:noFill/>
          <a:ln>
            <a:miter lim="800000"/>
            <a:headEnd/>
            <a:tailEnd/>
          </a:ln>
        </p:spPr>
        <p:txBody>
          <a:bodyPr vert="horz" wrap="square" lIns="91440" tIns="45720" rIns="91440" bIns="45720" numCol="1" anchor="t" anchorCtr="0" compatLnSpc="1">
            <a:prstTxWarp prst="textNoShape">
              <a:avLst/>
            </a:prstTxWarp>
            <a:normAutofit/>
          </a:bodyPr>
          <a:lstStyle/>
          <a:p>
            <a:r>
              <a:rPr lang="en-US" b="1" dirty="0" smtClean="0">
                <a:solidFill>
                  <a:srgbClr val="17375E"/>
                </a:solidFill>
                <a:latin typeface="Calibri" pitchFamily="34" charset="0"/>
              </a:rPr>
              <a:t>Cannibalization of Health</a:t>
            </a:r>
          </a:p>
        </p:txBody>
      </p:sp>
      <p:sp>
        <p:nvSpPr>
          <p:cNvPr id="64515" name="Rectangle 3"/>
          <p:cNvSpPr>
            <a:spLocks noGrp="1" noChangeArrowheads="1"/>
          </p:cNvSpPr>
          <p:nvPr>
            <p:ph type="body" idx="1"/>
          </p:nvPr>
        </p:nvSpPr>
        <p:spPr bwMode="auto">
          <a:xfrm>
            <a:off x="381000" y="1066800"/>
            <a:ext cx="8534400" cy="5562600"/>
          </a:xfrm>
          <a:noFill/>
          <a:ln>
            <a:miter lim="800000"/>
            <a:headEnd/>
            <a:tailEnd/>
          </a:ln>
        </p:spPr>
        <p:txBody>
          <a:bodyPr vert="horz" wrap="square" lIns="91440" tIns="45720" rIns="91440" bIns="45720" numCol="1" anchor="t" anchorCtr="0" compatLnSpc="1">
            <a:prstTxWarp prst="textNoShape">
              <a:avLst/>
            </a:prstTxWarp>
            <a:normAutofit/>
          </a:bodyPr>
          <a:lstStyle/>
          <a:p>
            <a:pPr marL="0" indent="0">
              <a:buNone/>
            </a:pPr>
            <a:r>
              <a:rPr lang="en-US" sz="2900" i="1" dirty="0"/>
              <a:t>The core of public health used to be society’s interest in securing the conditions necessary for human survival—mainly meaning epidemiology and combating communicable diseases. The pity is that all too often the current CDC has diluted its mission and budget by funding political causes that the doctors and troops in West Africa (and Texas) don’t need. The list extends to anti-bullying, trans fats, prescription opiate abuse, college rape prevention, workplace wellness, “racial and ethnic approaches to community health,” and promoting breast feeding</a:t>
            </a:r>
            <a:r>
              <a:rPr lang="en-US" sz="2900" i="1" dirty="0" smtClean="0"/>
              <a:t>. </a:t>
            </a:r>
          </a:p>
          <a:p>
            <a:pPr marL="0" indent="0">
              <a:buNone/>
            </a:pPr>
            <a:r>
              <a:rPr lang="en-US" sz="2400" i="1" dirty="0" smtClean="0"/>
              <a:t>	</a:t>
            </a:r>
            <a:r>
              <a:rPr lang="en-US" sz="2400" i="1" dirty="0"/>
              <a:t> </a:t>
            </a:r>
            <a:r>
              <a:rPr lang="en-US" sz="2400" i="1" dirty="0" smtClean="0"/>
              <a:t>                		             </a:t>
            </a:r>
            <a:r>
              <a:rPr lang="en-US" sz="1800" dirty="0" smtClean="0"/>
              <a:t>—</a:t>
            </a:r>
            <a:r>
              <a:rPr lang="en-US" sz="1800" i="1" dirty="0" smtClean="0"/>
              <a:t>Wall Street Journal</a:t>
            </a:r>
            <a:r>
              <a:rPr lang="en-US" sz="1800" dirty="0" smtClean="0"/>
              <a:t>, October 9, 2014</a:t>
            </a:r>
            <a:endParaRPr lang="en-US" sz="1800" dirty="0" smtClean="0">
              <a:latin typeface="Calibri" pitchFamily="34" charset="0"/>
            </a:endParaRPr>
          </a:p>
        </p:txBody>
      </p:sp>
      <p:sp>
        <p:nvSpPr>
          <p:cNvPr id="2" name="Slide Number Placeholder 1"/>
          <p:cNvSpPr>
            <a:spLocks noGrp="1"/>
          </p:cNvSpPr>
          <p:nvPr>
            <p:ph type="sldNum" sz="quarter" idx="12"/>
          </p:nvPr>
        </p:nvSpPr>
        <p:spPr/>
        <p:txBody>
          <a:bodyPr/>
          <a:lstStyle/>
          <a:p>
            <a:fld id="{E31A6149-E778-47C6-B4B2-3B6AC4AF027F}" type="slidenum">
              <a:rPr lang="en-US" smtClean="0">
                <a:solidFill>
                  <a:prstClr val="black">
                    <a:tint val="75000"/>
                  </a:prstClr>
                </a:solidFill>
              </a:rPr>
              <a:pPr/>
              <a:t>11</a:t>
            </a:fld>
            <a:endParaRPr lang="en-US">
              <a:solidFill>
                <a:prstClr val="black">
                  <a:tint val="75000"/>
                </a:prstClr>
              </a:solidFill>
            </a:endParaRPr>
          </a:p>
        </p:txBody>
      </p:sp>
    </p:spTree>
    <p:extLst>
      <p:ext uri="{BB962C8B-B14F-4D97-AF65-F5344CB8AC3E}">
        <p14:creationId xmlns:p14="http://schemas.microsoft.com/office/powerpoint/2010/main" val="2132045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bwMode="auto">
          <a:xfrm>
            <a:off x="152400" y="274638"/>
            <a:ext cx="8763000" cy="1143000"/>
          </a:xfrm>
          <a:noFill/>
          <a:ln>
            <a:miter lim="800000"/>
            <a:headEnd/>
            <a:tailEnd/>
          </a:ln>
        </p:spPr>
        <p:txBody>
          <a:bodyPr vert="horz" wrap="square" lIns="91440" tIns="45720" rIns="91440" bIns="45720" numCol="1" anchor="t" anchorCtr="0" compatLnSpc="1">
            <a:prstTxWarp prst="textNoShape">
              <a:avLst/>
            </a:prstTxWarp>
          </a:bodyPr>
          <a:lstStyle/>
          <a:p>
            <a:r>
              <a:rPr lang="en-US" b="1" dirty="0" smtClean="0">
                <a:solidFill>
                  <a:srgbClr val="17375E"/>
                </a:solidFill>
                <a:latin typeface="Calibri" pitchFamily="34" charset="0"/>
              </a:rPr>
              <a:t>Cannibalization of Health (cont)</a:t>
            </a:r>
          </a:p>
        </p:txBody>
      </p:sp>
      <p:sp>
        <p:nvSpPr>
          <p:cNvPr id="64515" name="Rectangle 3"/>
          <p:cNvSpPr>
            <a:spLocks noGrp="1" noChangeArrowheads="1"/>
          </p:cNvSpPr>
          <p:nvPr>
            <p:ph type="body" idx="1"/>
          </p:nvPr>
        </p:nvSpPr>
        <p:spPr bwMode="auto">
          <a:xfrm>
            <a:off x="381000" y="1219200"/>
            <a:ext cx="8534400" cy="5410200"/>
          </a:xfrm>
          <a:noFill/>
          <a:ln>
            <a:miter lim="800000"/>
            <a:headEnd/>
            <a:tailEnd/>
          </a:ln>
        </p:spPr>
        <p:txBody>
          <a:bodyPr vert="horz" wrap="square" lIns="91440" tIns="45720" rIns="91440" bIns="45720" numCol="1" anchor="t" anchorCtr="0" compatLnSpc="1">
            <a:prstTxWarp prst="textNoShape">
              <a:avLst/>
            </a:prstTxWarp>
            <a:normAutofit fontScale="92500" lnSpcReduction="20000"/>
          </a:bodyPr>
          <a:lstStyle/>
          <a:p>
            <a:pPr marL="0" indent="0">
              <a:buNone/>
            </a:pPr>
            <a:r>
              <a:rPr lang="en-US" i="1" dirty="0"/>
              <a:t>In recent years, the CDC has received significant amounts of funding. Unfortunately, however, many of those funds have been diverted away from programs that can fight infectious diseases, and toward programs far afield from the CDC’s original </a:t>
            </a:r>
            <a:r>
              <a:rPr lang="en-US" i="1" dirty="0" smtClean="0"/>
              <a:t>purpose…</a:t>
            </a:r>
            <a:br>
              <a:rPr lang="en-US" i="1" dirty="0" smtClean="0"/>
            </a:br>
            <a:endParaRPr lang="en-US" i="1" dirty="0" smtClean="0"/>
          </a:p>
          <a:p>
            <a:pPr marL="0" indent="0">
              <a:buNone/>
            </a:pPr>
            <a:r>
              <a:rPr lang="en-US" i="1" dirty="0" smtClean="0"/>
              <a:t>While </a:t>
            </a:r>
            <a:r>
              <a:rPr lang="en-US" i="1" dirty="0"/>
              <a:t>protecting Americans from infectious diseases received only $180 million from the Prevention Fund, the community transformation grant program received nearly three times as much money—$517.3 million over the same five-year period</a:t>
            </a:r>
            <a:r>
              <a:rPr lang="en-US" i="1" dirty="0" smtClean="0"/>
              <a:t>.</a:t>
            </a:r>
            <a:br>
              <a:rPr lang="en-US" i="1" dirty="0" smtClean="0"/>
            </a:br>
            <a:r>
              <a:rPr lang="en-US" i="1" dirty="0" smtClean="0"/>
              <a:t/>
            </a:r>
            <a:br>
              <a:rPr lang="en-US" i="1" dirty="0" smtClean="0"/>
            </a:br>
            <a:r>
              <a:rPr lang="en-US" i="1" smtClean="0"/>
              <a:t>	</a:t>
            </a:r>
            <a:r>
              <a:rPr lang="en-US" sz="2800" smtClean="0"/>
              <a:t>   </a:t>
            </a:r>
            <a:r>
              <a:rPr lang="en-US" sz="2100" dirty="0" smtClean="0"/>
              <a:t>—Gov. Bobby Jindal (R-LA), </a:t>
            </a:r>
            <a:r>
              <a:rPr lang="en-US" sz="2100" i="1" dirty="0" smtClean="0"/>
              <a:t>Politico Magazine, </a:t>
            </a:r>
            <a:r>
              <a:rPr lang="en-US" sz="2100" dirty="0" smtClean="0"/>
              <a:t>October 12, 2014</a:t>
            </a:r>
            <a:r>
              <a:rPr lang="en-US" i="1" dirty="0"/>
              <a:t/>
            </a:r>
            <a:br>
              <a:rPr lang="en-US" i="1" dirty="0"/>
            </a:br>
            <a:endParaRPr lang="en-US" i="1" dirty="0" smtClean="0">
              <a:latin typeface="Calibri" pitchFamily="34" charset="0"/>
            </a:endParaRPr>
          </a:p>
        </p:txBody>
      </p:sp>
      <p:sp>
        <p:nvSpPr>
          <p:cNvPr id="2" name="Slide Number Placeholder 1"/>
          <p:cNvSpPr>
            <a:spLocks noGrp="1"/>
          </p:cNvSpPr>
          <p:nvPr>
            <p:ph type="sldNum" sz="quarter" idx="12"/>
          </p:nvPr>
        </p:nvSpPr>
        <p:spPr/>
        <p:txBody>
          <a:bodyPr/>
          <a:lstStyle/>
          <a:p>
            <a:fld id="{E31A6149-E778-47C6-B4B2-3B6AC4AF027F}" type="slidenum">
              <a:rPr lang="en-US" smtClean="0">
                <a:solidFill>
                  <a:prstClr val="black">
                    <a:tint val="75000"/>
                  </a:prstClr>
                </a:solidFill>
              </a:rPr>
              <a:pPr/>
              <a:t>12</a:t>
            </a:fld>
            <a:endParaRPr lang="en-US">
              <a:solidFill>
                <a:prstClr val="black">
                  <a:tint val="75000"/>
                </a:prstClr>
              </a:solidFill>
            </a:endParaRPr>
          </a:p>
        </p:txBody>
      </p:sp>
    </p:spTree>
    <p:extLst>
      <p:ext uri="{BB962C8B-B14F-4D97-AF65-F5344CB8AC3E}">
        <p14:creationId xmlns:p14="http://schemas.microsoft.com/office/powerpoint/2010/main" val="2558051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9601200" cy="1143000"/>
          </a:xfrm>
        </p:spPr>
        <p:txBody>
          <a:bodyPr>
            <a:normAutofit/>
          </a:bodyPr>
          <a:lstStyle/>
          <a:p>
            <a:r>
              <a:rPr lang="en-US" sz="4000" b="1" dirty="0" smtClean="0">
                <a:solidFill>
                  <a:srgbClr val="17375E"/>
                </a:solidFill>
                <a:latin typeface="Calibri" pitchFamily="34" charset="0"/>
              </a:rPr>
              <a:t>With Challenges, Come Opportunities</a:t>
            </a:r>
            <a:endParaRPr lang="en-US" sz="4000" dirty="0"/>
          </a:p>
        </p:txBody>
      </p:sp>
      <p:sp>
        <p:nvSpPr>
          <p:cNvPr id="3" name="Content Placeholder 2"/>
          <p:cNvSpPr>
            <a:spLocks noGrp="1"/>
          </p:cNvSpPr>
          <p:nvPr>
            <p:ph idx="1"/>
          </p:nvPr>
        </p:nvSpPr>
        <p:spPr>
          <a:xfrm>
            <a:off x="457200" y="1828801"/>
            <a:ext cx="8229600" cy="3657600"/>
          </a:xfrm>
        </p:spPr>
        <p:txBody>
          <a:bodyPr>
            <a:normAutofit lnSpcReduction="10000"/>
          </a:bodyPr>
          <a:lstStyle/>
          <a:p>
            <a:r>
              <a:rPr lang="en-US" dirty="0" smtClean="0"/>
              <a:t>Lawmakers forced to make tough choices</a:t>
            </a:r>
          </a:p>
          <a:p>
            <a:pPr lvl="1"/>
            <a:r>
              <a:rPr lang="en-US" dirty="0" smtClean="0"/>
              <a:t>What works in public health? </a:t>
            </a:r>
          </a:p>
          <a:p>
            <a:r>
              <a:rPr lang="en-US" dirty="0" smtClean="0"/>
              <a:t>Simply doing what’s “right” isn’t enough</a:t>
            </a:r>
          </a:p>
          <a:p>
            <a:pPr lvl="1"/>
            <a:r>
              <a:rPr lang="en-US" dirty="0" smtClean="0"/>
              <a:t>Emphasis on evidence, impact</a:t>
            </a:r>
          </a:p>
          <a:p>
            <a:r>
              <a:rPr lang="en-US" dirty="0" smtClean="0"/>
              <a:t>Community has opportunity to EDUCATE:</a:t>
            </a:r>
          </a:p>
          <a:p>
            <a:pPr lvl="1"/>
            <a:r>
              <a:rPr lang="en-US" dirty="0" smtClean="0"/>
              <a:t>Explain what you do, and why its important</a:t>
            </a:r>
          </a:p>
          <a:p>
            <a:pPr lvl="1"/>
            <a:r>
              <a:rPr lang="en-US" dirty="0" smtClean="0"/>
              <a:t>Share evidence to inform policy decisions</a:t>
            </a:r>
          </a:p>
          <a:p>
            <a:pPr>
              <a:buNone/>
            </a:pPr>
            <a:endParaRPr lang="en-US" dirty="0"/>
          </a:p>
          <a:p>
            <a:pPr lvl="1"/>
            <a:endParaRPr lang="en-US" dirty="0" smtClean="0"/>
          </a:p>
          <a:p>
            <a:endParaRPr lang="en-US" dirty="0"/>
          </a:p>
        </p:txBody>
      </p:sp>
      <p:sp>
        <p:nvSpPr>
          <p:cNvPr id="4" name="Slide Number Placeholder 3"/>
          <p:cNvSpPr>
            <a:spLocks noGrp="1"/>
          </p:cNvSpPr>
          <p:nvPr>
            <p:ph type="sldNum" sz="quarter" idx="12"/>
          </p:nvPr>
        </p:nvSpPr>
        <p:spPr/>
        <p:txBody>
          <a:bodyPr/>
          <a:lstStyle/>
          <a:p>
            <a:fld id="{E31A6149-E778-47C6-B4B2-3B6AC4AF027F}" type="slidenum">
              <a:rPr lang="en-US" smtClean="0">
                <a:solidFill>
                  <a:prstClr val="black">
                    <a:tint val="75000"/>
                  </a:prstClr>
                </a:solidFill>
              </a:rPr>
              <a:pPr/>
              <a:t>13</a:t>
            </a:fld>
            <a:endParaRPr lang="en-US">
              <a:solidFill>
                <a:prstClr val="black">
                  <a:tint val="75000"/>
                </a:prstClr>
              </a:solidFill>
            </a:endParaRPr>
          </a:p>
        </p:txBody>
      </p:sp>
    </p:spTree>
    <p:extLst>
      <p:ext uri="{BB962C8B-B14F-4D97-AF65-F5344CB8AC3E}">
        <p14:creationId xmlns:p14="http://schemas.microsoft.com/office/powerpoint/2010/main" val="34541293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b="1" dirty="0" smtClean="0">
                <a:solidFill>
                  <a:srgbClr val="17375E"/>
                </a:solidFill>
                <a:latin typeface="Calibri" pitchFamily="34" charset="0"/>
              </a:rPr>
              <a:t>Know Your Audience</a:t>
            </a:r>
          </a:p>
        </p:txBody>
      </p:sp>
      <p:sp>
        <p:nvSpPr>
          <p:cNvPr id="82947" name="Rectangle 3"/>
          <p:cNvSpPr>
            <a:spLocks noGrp="1" noChangeArrowheads="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normAutofit/>
          </a:bodyPr>
          <a:lstStyle/>
          <a:p>
            <a:r>
              <a:rPr lang="en-US" dirty="0" smtClean="0">
                <a:latin typeface="Calibri" pitchFamily="34" charset="0"/>
              </a:rPr>
              <a:t>Lawmakers at all levels of government, regardless of party:</a:t>
            </a:r>
          </a:p>
          <a:p>
            <a:pPr lvl="1"/>
            <a:r>
              <a:rPr lang="en-US" dirty="0" smtClean="0">
                <a:latin typeface="Calibri" pitchFamily="34" charset="0"/>
              </a:rPr>
              <a:t>Want to make a difference</a:t>
            </a:r>
          </a:p>
          <a:p>
            <a:pPr lvl="1"/>
            <a:r>
              <a:rPr lang="en-US" dirty="0" smtClean="0">
                <a:latin typeface="Calibri" pitchFamily="34" charset="0"/>
              </a:rPr>
              <a:t>Put constituents first</a:t>
            </a:r>
          </a:p>
          <a:p>
            <a:pPr lvl="1"/>
            <a:r>
              <a:rPr lang="en-US" dirty="0" smtClean="0">
                <a:latin typeface="Calibri" pitchFamily="34" charset="0"/>
              </a:rPr>
              <a:t>Drink from a </a:t>
            </a:r>
            <a:r>
              <a:rPr lang="en-US" dirty="0" err="1" smtClean="0">
                <a:latin typeface="Calibri" pitchFamily="34" charset="0"/>
              </a:rPr>
              <a:t>firehose</a:t>
            </a:r>
            <a:endParaRPr lang="en-US" dirty="0" smtClean="0">
              <a:latin typeface="Calibri" pitchFamily="34" charset="0"/>
            </a:endParaRPr>
          </a:p>
          <a:p>
            <a:pPr lvl="1"/>
            <a:r>
              <a:rPr lang="en-US" dirty="0" smtClean="0">
                <a:latin typeface="Calibri" pitchFamily="34" charset="0"/>
              </a:rPr>
              <a:t>Don’t know what they don’t know</a:t>
            </a:r>
          </a:p>
          <a:p>
            <a:pPr>
              <a:buNone/>
            </a:pPr>
            <a:endParaRPr lang="en-US" dirty="0" smtClean="0">
              <a:latin typeface="Calibri" pitchFamily="34" charset="0"/>
            </a:endParaRPr>
          </a:p>
        </p:txBody>
      </p:sp>
      <p:sp>
        <p:nvSpPr>
          <p:cNvPr id="2" name="Slide Number Placeholder 1"/>
          <p:cNvSpPr>
            <a:spLocks noGrp="1"/>
          </p:cNvSpPr>
          <p:nvPr>
            <p:ph type="sldNum" sz="quarter" idx="12"/>
          </p:nvPr>
        </p:nvSpPr>
        <p:spPr/>
        <p:txBody>
          <a:bodyPr/>
          <a:lstStyle/>
          <a:p>
            <a:fld id="{E31A6149-E778-47C6-B4B2-3B6AC4AF027F}" type="slidenum">
              <a:rPr lang="en-US" smtClean="0">
                <a:solidFill>
                  <a:prstClr val="black">
                    <a:tint val="75000"/>
                  </a:prstClr>
                </a:solidFill>
              </a:rPr>
              <a:pPr/>
              <a:t>14</a:t>
            </a:fld>
            <a:endParaRPr lang="en-US">
              <a:solidFill>
                <a:prstClr val="black">
                  <a:tint val="75000"/>
                </a:prstClr>
              </a:solidFill>
            </a:endParaRPr>
          </a:p>
        </p:txBody>
      </p:sp>
    </p:spTree>
    <p:extLst>
      <p:ext uri="{BB962C8B-B14F-4D97-AF65-F5344CB8AC3E}">
        <p14:creationId xmlns:p14="http://schemas.microsoft.com/office/powerpoint/2010/main" val="28801010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b="1" dirty="0" smtClean="0">
                <a:solidFill>
                  <a:srgbClr val="17375E"/>
                </a:solidFill>
                <a:latin typeface="Calibri" pitchFamily="34" charset="0"/>
              </a:rPr>
              <a:t>Know Your Audience (cont)</a:t>
            </a:r>
          </a:p>
        </p:txBody>
      </p:sp>
      <p:sp>
        <p:nvSpPr>
          <p:cNvPr id="82947" name="Rectangle 3"/>
          <p:cNvSpPr>
            <a:spLocks noGrp="1" noChangeArrowheads="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normAutofit/>
          </a:bodyPr>
          <a:lstStyle/>
          <a:p>
            <a:r>
              <a:rPr lang="en-US" dirty="0" smtClean="0">
                <a:latin typeface="Calibri" pitchFamily="34" charset="0"/>
              </a:rPr>
              <a:t>Politics often trumps policy</a:t>
            </a:r>
          </a:p>
          <a:p>
            <a:r>
              <a:rPr lang="en-US" dirty="0" smtClean="0">
                <a:latin typeface="Calibri" pitchFamily="34" charset="0"/>
              </a:rPr>
              <a:t>Ideology, moral beliefs drive decision-making</a:t>
            </a:r>
          </a:p>
          <a:p>
            <a:pPr lvl="1"/>
            <a:r>
              <a:rPr lang="en-US" dirty="0" smtClean="0">
                <a:latin typeface="Calibri" pitchFamily="34" charset="0"/>
              </a:rPr>
              <a:t>Conservatives committed to principle, limited role of government</a:t>
            </a:r>
          </a:p>
          <a:p>
            <a:pPr lvl="1"/>
            <a:r>
              <a:rPr lang="en-US" dirty="0" smtClean="0">
                <a:latin typeface="Calibri" pitchFamily="34" charset="0"/>
              </a:rPr>
              <a:t>Liberals committed to policy, expanded role of government</a:t>
            </a:r>
          </a:p>
          <a:p>
            <a:pPr>
              <a:buNone/>
            </a:pPr>
            <a:endParaRPr lang="en-US" dirty="0" smtClean="0">
              <a:latin typeface="Calibri" pitchFamily="34" charset="0"/>
            </a:endParaRPr>
          </a:p>
          <a:p>
            <a:pPr marL="0" indent="0">
              <a:buNone/>
            </a:pPr>
            <a:endParaRPr lang="en-US" dirty="0" smtClean="0">
              <a:latin typeface="Calibri" pitchFamily="34" charset="0"/>
            </a:endParaRPr>
          </a:p>
          <a:p>
            <a:endParaRPr lang="en-US" dirty="0" smtClean="0">
              <a:latin typeface="Calibri" pitchFamily="34" charset="0"/>
            </a:endParaRPr>
          </a:p>
          <a:p>
            <a:endParaRPr lang="en-US" dirty="0" smtClean="0">
              <a:latin typeface="Calibri" pitchFamily="34" charset="0"/>
            </a:endParaRPr>
          </a:p>
        </p:txBody>
      </p:sp>
      <p:sp>
        <p:nvSpPr>
          <p:cNvPr id="2" name="Slide Number Placeholder 1"/>
          <p:cNvSpPr>
            <a:spLocks noGrp="1"/>
          </p:cNvSpPr>
          <p:nvPr>
            <p:ph type="sldNum" sz="quarter" idx="12"/>
          </p:nvPr>
        </p:nvSpPr>
        <p:spPr/>
        <p:txBody>
          <a:bodyPr/>
          <a:lstStyle/>
          <a:p>
            <a:fld id="{E31A6149-E778-47C6-B4B2-3B6AC4AF027F}" type="slidenum">
              <a:rPr lang="en-US" smtClean="0">
                <a:solidFill>
                  <a:prstClr val="black">
                    <a:tint val="75000"/>
                  </a:prstClr>
                </a:solidFill>
              </a:rPr>
              <a:pPr/>
              <a:t>15</a:t>
            </a:fld>
            <a:endParaRPr lang="en-US">
              <a:solidFill>
                <a:prstClr val="black">
                  <a:tint val="75000"/>
                </a:prstClr>
              </a:solidFill>
            </a:endParaRPr>
          </a:p>
        </p:txBody>
      </p:sp>
    </p:spTree>
    <p:extLst>
      <p:ext uri="{BB962C8B-B14F-4D97-AF65-F5344CB8AC3E}">
        <p14:creationId xmlns:p14="http://schemas.microsoft.com/office/powerpoint/2010/main" val="10651837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b="1" dirty="0" smtClean="0">
                <a:solidFill>
                  <a:srgbClr val="17375E"/>
                </a:solidFill>
                <a:latin typeface="Calibri" pitchFamily="34" charset="0"/>
              </a:rPr>
              <a:t>Find Common Ground</a:t>
            </a:r>
          </a:p>
        </p:txBody>
      </p:sp>
      <p:sp>
        <p:nvSpPr>
          <p:cNvPr id="64515" name="Rectangle 3"/>
          <p:cNvSpPr>
            <a:spLocks noGrp="1" noChangeArrowheads="1"/>
          </p:cNvSpPr>
          <p:nvPr>
            <p:ph type="body" idx="1"/>
          </p:nvPr>
        </p:nvSpPr>
        <p:spPr bwMode="auto">
          <a:xfrm>
            <a:off x="381000" y="1752600"/>
            <a:ext cx="8534400" cy="4724400"/>
          </a:xfrm>
          <a:noFill/>
          <a:ln>
            <a:miter lim="800000"/>
            <a:headEnd/>
            <a:tailEnd/>
          </a:ln>
        </p:spPr>
        <p:txBody>
          <a:bodyPr vert="horz" wrap="square" lIns="91440" tIns="45720" rIns="91440" bIns="45720" numCol="1" anchor="t" anchorCtr="0" compatLnSpc="1">
            <a:prstTxWarp prst="textNoShape">
              <a:avLst/>
            </a:prstTxWarp>
            <a:normAutofit/>
          </a:bodyPr>
          <a:lstStyle/>
          <a:p>
            <a:r>
              <a:rPr lang="en-US" dirty="0">
                <a:latin typeface="+mj-lt"/>
              </a:rPr>
              <a:t>Put yourself in their shoes </a:t>
            </a:r>
          </a:p>
          <a:p>
            <a:pPr lvl="1"/>
            <a:r>
              <a:rPr lang="en-US" dirty="0">
                <a:latin typeface="+mj-lt"/>
              </a:rPr>
              <a:t>What words, concepts and themes resonate?</a:t>
            </a:r>
          </a:p>
          <a:p>
            <a:r>
              <a:rPr lang="en-US" dirty="0" smtClean="0">
                <a:latin typeface="+mj-lt"/>
              </a:rPr>
              <a:t>Beware the “backfire effect”</a:t>
            </a:r>
          </a:p>
          <a:p>
            <a:r>
              <a:rPr lang="en-US" dirty="0" smtClean="0">
                <a:latin typeface="+mj-lt"/>
              </a:rPr>
              <a:t>Secure </a:t>
            </a:r>
            <a:r>
              <a:rPr lang="en-US" dirty="0">
                <a:latin typeface="+mj-lt"/>
              </a:rPr>
              <a:t>the </a:t>
            </a:r>
            <a:r>
              <a:rPr lang="en-US" dirty="0" smtClean="0">
                <a:latin typeface="+mj-lt"/>
              </a:rPr>
              <a:t>psyche</a:t>
            </a:r>
          </a:p>
          <a:p>
            <a:pPr lvl="1"/>
            <a:r>
              <a:rPr lang="en-US" dirty="0">
                <a:latin typeface="+mj-lt"/>
              </a:rPr>
              <a:t>D</a:t>
            </a:r>
            <a:r>
              <a:rPr lang="en-US" dirty="0" smtClean="0">
                <a:latin typeface="+mj-lt"/>
              </a:rPr>
              <a:t>on’t </a:t>
            </a:r>
            <a:r>
              <a:rPr lang="en-US" dirty="0">
                <a:latin typeface="+mj-lt"/>
              </a:rPr>
              <a:t>directly challenge </a:t>
            </a:r>
            <a:r>
              <a:rPr lang="en-US" dirty="0" smtClean="0">
                <a:latin typeface="+mj-lt"/>
              </a:rPr>
              <a:t>identity</a:t>
            </a:r>
          </a:p>
          <a:p>
            <a:pPr lvl="1"/>
            <a:r>
              <a:rPr lang="en-US" dirty="0" smtClean="0">
                <a:latin typeface="+mj-lt"/>
              </a:rPr>
              <a:t>Ask what they know</a:t>
            </a:r>
          </a:p>
          <a:p>
            <a:pPr>
              <a:buFont typeface="Wingdings" charset="0"/>
              <a:buNone/>
            </a:pPr>
            <a:endParaRPr lang="en-US" sz="1400" dirty="0">
              <a:latin typeface="+mj-lt"/>
            </a:endParaRPr>
          </a:p>
          <a:p>
            <a:pPr>
              <a:buFont typeface="Wingdings" charset="0"/>
              <a:buNone/>
            </a:pPr>
            <a:endParaRPr lang="en-US" sz="2400" dirty="0" smtClean="0">
              <a:latin typeface="+mj-lt"/>
            </a:endParaRPr>
          </a:p>
          <a:p>
            <a:pPr marL="0" indent="0">
              <a:buNone/>
            </a:pPr>
            <a:endParaRPr lang="en-US" dirty="0" smtClean="0">
              <a:latin typeface="Calibri" pitchFamily="34" charset="0"/>
            </a:endParaRPr>
          </a:p>
          <a:p>
            <a:pPr>
              <a:buNone/>
            </a:pPr>
            <a:endParaRPr lang="en-US" dirty="0" smtClean="0">
              <a:latin typeface="Calibri" pitchFamily="34" charset="0"/>
            </a:endParaRPr>
          </a:p>
        </p:txBody>
      </p:sp>
      <p:sp>
        <p:nvSpPr>
          <p:cNvPr id="2" name="Slide Number Placeholder 1"/>
          <p:cNvSpPr>
            <a:spLocks noGrp="1"/>
          </p:cNvSpPr>
          <p:nvPr>
            <p:ph type="sldNum" sz="quarter" idx="12"/>
          </p:nvPr>
        </p:nvSpPr>
        <p:spPr/>
        <p:txBody>
          <a:bodyPr/>
          <a:lstStyle/>
          <a:p>
            <a:fld id="{E31A6149-E778-47C6-B4B2-3B6AC4AF027F}" type="slidenum">
              <a:rPr lang="en-US" smtClean="0">
                <a:solidFill>
                  <a:prstClr val="black">
                    <a:tint val="75000"/>
                  </a:prstClr>
                </a:solidFill>
              </a:rPr>
              <a:pPr/>
              <a:t>16</a:t>
            </a:fld>
            <a:endParaRPr lang="en-US">
              <a:solidFill>
                <a:prstClr val="black">
                  <a:tint val="75000"/>
                </a:prstClr>
              </a:solidFill>
            </a:endParaRPr>
          </a:p>
        </p:txBody>
      </p:sp>
    </p:spTree>
    <p:extLst>
      <p:ext uri="{BB962C8B-B14F-4D97-AF65-F5344CB8AC3E}">
        <p14:creationId xmlns:p14="http://schemas.microsoft.com/office/powerpoint/2010/main" val="123654087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b="1" dirty="0" smtClean="0">
                <a:solidFill>
                  <a:srgbClr val="17375E"/>
                </a:solidFill>
                <a:latin typeface="Calibri" pitchFamily="34" charset="0"/>
              </a:rPr>
              <a:t>Trouble with ROI</a:t>
            </a:r>
          </a:p>
        </p:txBody>
      </p:sp>
      <p:sp>
        <p:nvSpPr>
          <p:cNvPr id="64515" name="Rectangle 3"/>
          <p:cNvSpPr>
            <a:spLocks noGrp="1" noChangeArrowheads="1"/>
          </p:cNvSpPr>
          <p:nvPr>
            <p:ph type="body" idx="1"/>
          </p:nvPr>
        </p:nvSpPr>
        <p:spPr bwMode="auto">
          <a:xfrm>
            <a:off x="381000" y="1752600"/>
            <a:ext cx="8534400" cy="4724400"/>
          </a:xfrm>
          <a:noFill/>
          <a:ln>
            <a:miter lim="800000"/>
            <a:headEnd/>
            <a:tailEnd/>
          </a:ln>
        </p:spPr>
        <p:txBody>
          <a:bodyPr vert="horz" wrap="square" lIns="91440" tIns="45720" rIns="91440" bIns="45720" numCol="1" anchor="t" anchorCtr="0" compatLnSpc="1">
            <a:prstTxWarp prst="textNoShape">
              <a:avLst/>
            </a:prstTxWarp>
            <a:normAutofit/>
          </a:bodyPr>
          <a:lstStyle/>
          <a:p>
            <a:r>
              <a:rPr lang="en-US" dirty="0">
                <a:latin typeface="+mj-lt"/>
              </a:rPr>
              <a:t>Economists: ROI isn’t appropriate </a:t>
            </a:r>
            <a:r>
              <a:rPr lang="en-US" dirty="0" smtClean="0">
                <a:latin typeface="+mj-lt"/>
              </a:rPr>
              <a:t>measure for public health</a:t>
            </a:r>
            <a:endParaRPr lang="en-US" dirty="0">
              <a:latin typeface="+mj-lt"/>
            </a:endParaRPr>
          </a:p>
          <a:p>
            <a:r>
              <a:rPr lang="en-US" dirty="0" smtClean="0">
                <a:latin typeface="+mj-lt"/>
              </a:rPr>
              <a:t>Savings are often not “in time”</a:t>
            </a:r>
            <a:endParaRPr lang="en-US" dirty="0">
              <a:latin typeface="+mj-lt"/>
            </a:endParaRPr>
          </a:p>
          <a:p>
            <a:pPr lvl="1"/>
            <a:r>
              <a:rPr lang="en-US" dirty="0" smtClean="0">
                <a:latin typeface="+mj-lt"/>
              </a:rPr>
              <a:t>Projections are meaningless</a:t>
            </a:r>
            <a:endParaRPr lang="en-US" dirty="0">
              <a:latin typeface="+mj-lt"/>
            </a:endParaRPr>
          </a:p>
          <a:p>
            <a:r>
              <a:rPr lang="en-US" dirty="0" smtClean="0">
                <a:latin typeface="+mj-lt"/>
              </a:rPr>
              <a:t>Estimates are often in aggregate</a:t>
            </a:r>
          </a:p>
          <a:p>
            <a:pPr lvl="1"/>
            <a:r>
              <a:rPr lang="en-US" dirty="0" smtClean="0">
                <a:latin typeface="+mj-lt"/>
              </a:rPr>
              <a:t>Lawmakers can’t relate</a:t>
            </a:r>
          </a:p>
          <a:p>
            <a:r>
              <a:rPr lang="en-US" dirty="0" smtClean="0">
                <a:latin typeface="+mj-lt"/>
              </a:rPr>
              <a:t>Other programs aren’t held to same standard</a:t>
            </a:r>
          </a:p>
          <a:p>
            <a:pPr>
              <a:buFont typeface="Wingdings" charset="0"/>
              <a:buNone/>
            </a:pPr>
            <a:endParaRPr lang="en-US" sz="1400" dirty="0">
              <a:latin typeface="+mj-lt"/>
            </a:endParaRPr>
          </a:p>
          <a:p>
            <a:pPr>
              <a:buFont typeface="Wingdings" charset="0"/>
              <a:buNone/>
            </a:pPr>
            <a:endParaRPr lang="en-US" sz="2400" dirty="0" smtClean="0">
              <a:latin typeface="+mj-lt"/>
            </a:endParaRPr>
          </a:p>
          <a:p>
            <a:pPr marL="0" indent="0">
              <a:buNone/>
            </a:pPr>
            <a:endParaRPr lang="en-US" dirty="0" smtClean="0">
              <a:latin typeface="Calibri" pitchFamily="34" charset="0"/>
            </a:endParaRPr>
          </a:p>
          <a:p>
            <a:pPr>
              <a:buNone/>
            </a:pPr>
            <a:endParaRPr lang="en-US" dirty="0" smtClean="0">
              <a:latin typeface="Calibri" pitchFamily="34" charset="0"/>
            </a:endParaRPr>
          </a:p>
        </p:txBody>
      </p:sp>
      <p:sp>
        <p:nvSpPr>
          <p:cNvPr id="2" name="Slide Number Placeholder 1"/>
          <p:cNvSpPr>
            <a:spLocks noGrp="1"/>
          </p:cNvSpPr>
          <p:nvPr>
            <p:ph type="sldNum" sz="quarter" idx="12"/>
          </p:nvPr>
        </p:nvSpPr>
        <p:spPr/>
        <p:txBody>
          <a:bodyPr/>
          <a:lstStyle/>
          <a:p>
            <a:fld id="{E31A6149-E778-47C6-B4B2-3B6AC4AF027F}" type="slidenum">
              <a:rPr lang="en-US" smtClean="0">
                <a:solidFill>
                  <a:prstClr val="black">
                    <a:tint val="75000"/>
                  </a:prstClr>
                </a:solidFill>
              </a:rPr>
              <a:pPr/>
              <a:t>17</a:t>
            </a:fld>
            <a:endParaRPr lang="en-US">
              <a:solidFill>
                <a:prstClr val="black">
                  <a:tint val="75000"/>
                </a:prstClr>
              </a:solidFill>
            </a:endParaRPr>
          </a:p>
        </p:txBody>
      </p:sp>
    </p:spTree>
    <p:extLst>
      <p:ext uri="{BB962C8B-B14F-4D97-AF65-F5344CB8AC3E}">
        <p14:creationId xmlns:p14="http://schemas.microsoft.com/office/powerpoint/2010/main" val="330578566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bwMode="auto">
          <a:xfrm>
            <a:off x="-304800" y="274638"/>
            <a:ext cx="9753600" cy="1143000"/>
          </a:xfrm>
          <a:noFill/>
          <a:ln>
            <a:miter lim="800000"/>
            <a:headEnd/>
            <a:tailEnd/>
          </a:ln>
        </p:spPr>
        <p:txBody>
          <a:bodyPr vert="horz" wrap="square" lIns="91440" tIns="45720" rIns="91440" bIns="45720" numCol="1" anchor="t" anchorCtr="0" compatLnSpc="1">
            <a:prstTxWarp prst="textNoShape">
              <a:avLst/>
            </a:prstTxWarp>
            <a:normAutofit/>
          </a:bodyPr>
          <a:lstStyle/>
          <a:p>
            <a:r>
              <a:rPr lang="en-US" sz="4000" b="1" dirty="0" smtClean="0">
                <a:solidFill>
                  <a:srgbClr val="17375E"/>
                </a:solidFill>
                <a:latin typeface="Calibri" pitchFamily="34" charset="0"/>
              </a:rPr>
              <a:t>“Return on Objective” as Alternative </a:t>
            </a:r>
          </a:p>
        </p:txBody>
      </p:sp>
      <p:sp>
        <p:nvSpPr>
          <p:cNvPr id="64515" name="Rectangle 3"/>
          <p:cNvSpPr>
            <a:spLocks noGrp="1" noChangeArrowheads="1"/>
          </p:cNvSpPr>
          <p:nvPr>
            <p:ph type="body" idx="1"/>
          </p:nvPr>
        </p:nvSpPr>
        <p:spPr bwMode="auto">
          <a:xfrm>
            <a:off x="381000" y="1752600"/>
            <a:ext cx="8534400" cy="4724400"/>
          </a:xfrm>
          <a:noFill/>
          <a:ln>
            <a:miter lim="800000"/>
            <a:headEnd/>
            <a:tailEnd/>
          </a:ln>
        </p:spPr>
        <p:txBody>
          <a:bodyPr vert="horz" wrap="square" lIns="91440" tIns="45720" rIns="91440" bIns="45720" numCol="1" anchor="t" anchorCtr="0" compatLnSpc="1">
            <a:prstTxWarp prst="textNoShape">
              <a:avLst/>
            </a:prstTxWarp>
            <a:normAutofit lnSpcReduction="10000"/>
          </a:bodyPr>
          <a:lstStyle/>
          <a:p>
            <a:r>
              <a:rPr lang="en-US" dirty="0" smtClean="0"/>
              <a:t>Mission </a:t>
            </a:r>
            <a:r>
              <a:rPr lang="en-US" dirty="0"/>
              <a:t>of public health is to improve health, not save money</a:t>
            </a:r>
          </a:p>
          <a:p>
            <a:r>
              <a:rPr lang="en-US" dirty="0" smtClean="0">
                <a:latin typeface="+mj-lt"/>
              </a:rPr>
              <a:t>ROO shows the program accomplished goals that are</a:t>
            </a:r>
          </a:p>
          <a:p>
            <a:pPr lvl="1"/>
            <a:r>
              <a:rPr lang="en-US" dirty="0">
                <a:latin typeface="+mj-lt"/>
              </a:rPr>
              <a:t>S</a:t>
            </a:r>
            <a:r>
              <a:rPr lang="en-US" dirty="0" smtClean="0">
                <a:latin typeface="+mj-lt"/>
              </a:rPr>
              <a:t>et before implementation</a:t>
            </a:r>
          </a:p>
          <a:p>
            <a:pPr lvl="1"/>
            <a:r>
              <a:rPr lang="en-US" dirty="0" smtClean="0">
                <a:latin typeface="+mj-lt"/>
              </a:rPr>
              <a:t>Measurable and attainable</a:t>
            </a:r>
          </a:p>
          <a:p>
            <a:pPr lvl="1"/>
            <a:r>
              <a:rPr lang="en-US" dirty="0" smtClean="0">
                <a:latin typeface="+mj-lt"/>
              </a:rPr>
              <a:t>Qualitative or quantitative</a:t>
            </a:r>
          </a:p>
          <a:p>
            <a:r>
              <a:rPr lang="en-US" dirty="0" smtClean="0">
                <a:latin typeface="+mj-lt"/>
              </a:rPr>
              <a:t>Emphasis on health outcomes</a:t>
            </a:r>
          </a:p>
          <a:p>
            <a:r>
              <a:rPr lang="en-US" dirty="0" smtClean="0">
                <a:latin typeface="+mj-lt"/>
              </a:rPr>
              <a:t>Efficiency flows from effectiveness</a:t>
            </a:r>
            <a:endParaRPr lang="en-US" dirty="0">
              <a:latin typeface="+mj-lt"/>
            </a:endParaRPr>
          </a:p>
          <a:p>
            <a:pPr marL="0" indent="0">
              <a:buNone/>
            </a:pPr>
            <a:endParaRPr lang="en-US" sz="1400" dirty="0">
              <a:latin typeface="+mj-lt"/>
            </a:endParaRPr>
          </a:p>
          <a:p>
            <a:pPr>
              <a:buFont typeface="Wingdings" charset="0"/>
              <a:buNone/>
            </a:pPr>
            <a:endParaRPr lang="en-US" sz="2400" dirty="0" smtClean="0">
              <a:latin typeface="+mj-lt"/>
            </a:endParaRPr>
          </a:p>
          <a:p>
            <a:pPr marL="0" indent="0">
              <a:buNone/>
            </a:pPr>
            <a:endParaRPr lang="en-US" dirty="0" smtClean="0">
              <a:latin typeface="Calibri" pitchFamily="34" charset="0"/>
            </a:endParaRPr>
          </a:p>
          <a:p>
            <a:pPr>
              <a:buNone/>
            </a:pPr>
            <a:endParaRPr lang="en-US" dirty="0" smtClean="0">
              <a:latin typeface="Calibri" pitchFamily="34" charset="0"/>
            </a:endParaRPr>
          </a:p>
        </p:txBody>
      </p:sp>
      <p:sp>
        <p:nvSpPr>
          <p:cNvPr id="2" name="Slide Number Placeholder 1"/>
          <p:cNvSpPr>
            <a:spLocks noGrp="1"/>
          </p:cNvSpPr>
          <p:nvPr>
            <p:ph type="sldNum" sz="quarter" idx="12"/>
          </p:nvPr>
        </p:nvSpPr>
        <p:spPr/>
        <p:txBody>
          <a:bodyPr/>
          <a:lstStyle/>
          <a:p>
            <a:fld id="{E31A6149-E778-47C6-B4B2-3B6AC4AF027F}" type="slidenum">
              <a:rPr lang="en-US" smtClean="0">
                <a:solidFill>
                  <a:prstClr val="black">
                    <a:tint val="75000"/>
                  </a:prstClr>
                </a:solidFill>
              </a:rPr>
              <a:pPr/>
              <a:t>18</a:t>
            </a:fld>
            <a:endParaRPr lang="en-US">
              <a:solidFill>
                <a:prstClr val="black">
                  <a:tint val="75000"/>
                </a:prstClr>
              </a:solidFill>
            </a:endParaRPr>
          </a:p>
        </p:txBody>
      </p:sp>
    </p:spTree>
    <p:extLst>
      <p:ext uri="{BB962C8B-B14F-4D97-AF65-F5344CB8AC3E}">
        <p14:creationId xmlns:p14="http://schemas.microsoft.com/office/powerpoint/2010/main" val="144648865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bwMode="auto">
          <a:xfrm>
            <a:off x="0" y="274638"/>
            <a:ext cx="9144000" cy="1143000"/>
          </a:xfrm>
          <a:noFill/>
          <a:ln>
            <a:miter lim="800000"/>
            <a:headEnd/>
            <a:tailEnd/>
          </a:ln>
        </p:spPr>
        <p:txBody>
          <a:bodyPr vert="horz" wrap="square" lIns="91440" tIns="45720" rIns="91440" bIns="45720" numCol="1" anchor="t" anchorCtr="0" compatLnSpc="1">
            <a:prstTxWarp prst="textNoShape">
              <a:avLst/>
            </a:prstTxWarp>
          </a:bodyPr>
          <a:lstStyle/>
          <a:p>
            <a:r>
              <a:rPr lang="en-US" b="1" dirty="0" smtClean="0">
                <a:solidFill>
                  <a:srgbClr val="17375E"/>
                </a:solidFill>
                <a:latin typeface="Calibri" pitchFamily="34" charset="0"/>
              </a:rPr>
              <a:t>ROO Resonates More Than ROI</a:t>
            </a:r>
          </a:p>
        </p:txBody>
      </p:sp>
      <p:sp>
        <p:nvSpPr>
          <p:cNvPr id="64515" name="Rectangle 3"/>
          <p:cNvSpPr>
            <a:spLocks noGrp="1" noChangeArrowheads="1"/>
          </p:cNvSpPr>
          <p:nvPr>
            <p:ph type="body" idx="1"/>
          </p:nvPr>
        </p:nvSpPr>
        <p:spPr bwMode="auto">
          <a:xfrm>
            <a:off x="381000" y="1752600"/>
            <a:ext cx="8534400" cy="4724400"/>
          </a:xfrm>
          <a:noFill/>
          <a:ln>
            <a:miter lim="800000"/>
            <a:headEnd/>
            <a:tailEnd/>
          </a:ln>
        </p:spPr>
        <p:txBody>
          <a:bodyPr vert="horz" wrap="square" lIns="91440" tIns="45720" rIns="91440" bIns="45720" numCol="1" anchor="t" anchorCtr="0" compatLnSpc="1">
            <a:prstTxWarp prst="textNoShape">
              <a:avLst/>
            </a:prstTxWarp>
            <a:normAutofit lnSpcReduction="10000"/>
          </a:bodyPr>
          <a:lstStyle/>
          <a:p>
            <a:r>
              <a:rPr lang="en-US" dirty="0" smtClean="0"/>
              <a:t>Demonstrates impact in community now (not 20 years from now) </a:t>
            </a:r>
          </a:p>
          <a:p>
            <a:r>
              <a:rPr lang="en-US" dirty="0" smtClean="0"/>
              <a:t>Results don’t necessarily have to be population based</a:t>
            </a:r>
          </a:p>
          <a:p>
            <a:pPr lvl="1"/>
            <a:r>
              <a:rPr lang="en-US" dirty="0" smtClean="0"/>
              <a:t>Power in one</a:t>
            </a:r>
          </a:p>
          <a:p>
            <a:pPr lvl="1"/>
            <a:r>
              <a:rPr lang="en-US" dirty="0" smtClean="0"/>
              <a:t>Data make you credible, stories make you memorable</a:t>
            </a:r>
          </a:p>
          <a:p>
            <a:pPr lvl="1"/>
            <a:r>
              <a:rPr lang="en-US" dirty="0" smtClean="0"/>
              <a:t>See </a:t>
            </a:r>
            <a:r>
              <a:rPr lang="en-US" dirty="0" smtClean="0">
                <a:hlinkClick r:id="rId3"/>
              </a:rPr>
              <a:t>www.cutshurt.org</a:t>
            </a:r>
            <a:r>
              <a:rPr lang="en-US" dirty="0" smtClean="0"/>
              <a:t> for examples</a:t>
            </a:r>
          </a:p>
          <a:p>
            <a:r>
              <a:rPr lang="en-US" dirty="0" smtClean="0"/>
              <a:t>Shows lawmakers, taxpayers they are “smart purchasers” of goods</a:t>
            </a:r>
          </a:p>
          <a:p>
            <a:endParaRPr lang="en-US" dirty="0"/>
          </a:p>
          <a:p>
            <a:pPr marL="0" indent="0">
              <a:buNone/>
            </a:pPr>
            <a:endParaRPr lang="en-US" sz="1400" dirty="0">
              <a:latin typeface="+mj-lt"/>
            </a:endParaRPr>
          </a:p>
          <a:p>
            <a:pPr>
              <a:buFont typeface="Wingdings" charset="0"/>
              <a:buNone/>
            </a:pPr>
            <a:endParaRPr lang="en-US" sz="2400" dirty="0" smtClean="0">
              <a:latin typeface="+mj-lt"/>
            </a:endParaRPr>
          </a:p>
          <a:p>
            <a:pPr marL="0" indent="0">
              <a:buNone/>
            </a:pPr>
            <a:endParaRPr lang="en-US" dirty="0" smtClean="0">
              <a:latin typeface="Calibri" pitchFamily="34" charset="0"/>
            </a:endParaRPr>
          </a:p>
          <a:p>
            <a:pPr>
              <a:buNone/>
            </a:pPr>
            <a:endParaRPr lang="en-US" dirty="0" smtClean="0">
              <a:latin typeface="Calibri" pitchFamily="34" charset="0"/>
            </a:endParaRPr>
          </a:p>
        </p:txBody>
      </p:sp>
      <p:sp>
        <p:nvSpPr>
          <p:cNvPr id="2" name="Slide Number Placeholder 1"/>
          <p:cNvSpPr>
            <a:spLocks noGrp="1"/>
          </p:cNvSpPr>
          <p:nvPr>
            <p:ph type="sldNum" sz="quarter" idx="12"/>
          </p:nvPr>
        </p:nvSpPr>
        <p:spPr/>
        <p:txBody>
          <a:bodyPr/>
          <a:lstStyle/>
          <a:p>
            <a:fld id="{E31A6149-E778-47C6-B4B2-3B6AC4AF027F}" type="slidenum">
              <a:rPr lang="en-US" smtClean="0">
                <a:solidFill>
                  <a:prstClr val="black">
                    <a:tint val="75000"/>
                  </a:prstClr>
                </a:solidFill>
              </a:rPr>
              <a:pPr/>
              <a:t>19</a:t>
            </a:fld>
            <a:endParaRPr lang="en-US">
              <a:solidFill>
                <a:prstClr val="black">
                  <a:tint val="75000"/>
                </a:prstClr>
              </a:solidFill>
            </a:endParaRPr>
          </a:p>
        </p:txBody>
      </p:sp>
    </p:spTree>
    <p:extLst>
      <p:ext uri="{BB962C8B-B14F-4D97-AF65-F5344CB8AC3E}">
        <p14:creationId xmlns:p14="http://schemas.microsoft.com/office/powerpoint/2010/main" val="6185468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457200" y="381000"/>
            <a:ext cx="8229600" cy="990600"/>
          </a:xfrm>
          <a:prstGeom prst="roundRect">
            <a:avLst/>
          </a:prstGeom>
          <a:solidFill>
            <a:srgbClr val="00B0F0">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867507" y="304800"/>
            <a:ext cx="7408985" cy="1143000"/>
          </a:xfrm>
        </p:spPr>
        <p:txBody>
          <a:bodyPr/>
          <a:lstStyle/>
          <a:p>
            <a:r>
              <a:rPr lang="en-US" dirty="0"/>
              <a:t>Q&amp;A and Discussion</a:t>
            </a:r>
          </a:p>
        </p:txBody>
      </p:sp>
      <p:sp>
        <p:nvSpPr>
          <p:cNvPr id="3" name="Content Placeholder 2"/>
          <p:cNvSpPr>
            <a:spLocks noGrp="1"/>
          </p:cNvSpPr>
          <p:nvPr>
            <p:ph idx="1"/>
          </p:nvPr>
        </p:nvSpPr>
        <p:spPr>
          <a:xfrm>
            <a:off x="457200" y="1600200"/>
            <a:ext cx="8229600" cy="4525963"/>
          </a:xfrm>
        </p:spPr>
        <p:txBody>
          <a:bodyPr/>
          <a:lstStyle/>
          <a:p>
            <a:pPr marL="0" indent="0">
              <a:buNone/>
            </a:pPr>
            <a:r>
              <a:rPr lang="en-US" sz="3000" dirty="0"/>
              <a:t>Type into the Q&amp;A and </a:t>
            </a:r>
            <a:r>
              <a:rPr lang="en-US" sz="3000" dirty="0" smtClean="0"/>
              <a:t>Discussion box at lower right of </a:t>
            </a:r>
            <a:r>
              <a:rPr lang="en-US" sz="3000" dirty="0"/>
              <a:t>your computer </a:t>
            </a:r>
            <a:r>
              <a:rPr lang="en-US" sz="3000" dirty="0" smtClean="0"/>
              <a:t>screen</a:t>
            </a:r>
            <a:r>
              <a:rPr lang="en-US" dirty="0" smtClean="0"/>
              <a:t>.</a:t>
            </a:r>
            <a:endParaRPr lang="en-US" dirty="0" smtClean="0"/>
          </a:p>
          <a:p>
            <a:pPr marL="0" indent="0">
              <a:buNone/>
            </a:pPr>
            <a:endParaRPr lang="en-US" dirty="0"/>
          </a:p>
          <a:p>
            <a:pPr marL="0" indent="0">
              <a:buNone/>
            </a:pPr>
            <a:endParaRPr lang="en-US" dirty="0"/>
          </a:p>
        </p:txBody>
      </p:sp>
      <p:sp>
        <p:nvSpPr>
          <p:cNvPr id="5" name="Slide Number Placeholder 4"/>
          <p:cNvSpPr>
            <a:spLocks noGrp="1"/>
          </p:cNvSpPr>
          <p:nvPr>
            <p:ph type="sldNum" sz="quarter" idx="12"/>
          </p:nvPr>
        </p:nvSpPr>
        <p:spPr/>
        <p:txBody>
          <a:bodyPr/>
          <a:lstStyle/>
          <a:p>
            <a:fld id="{123CF7A0-02B5-4AFD-AC2D-F391800CB9B7}" type="slidenum">
              <a:rPr lang="en-US" smtClean="0"/>
              <a:t>2</a:t>
            </a:fld>
            <a:endParaRPr lang="en-US" dirty="0"/>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1590" y="3244765"/>
            <a:ext cx="4300819" cy="17992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562271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b="1" dirty="0" smtClean="0">
                <a:solidFill>
                  <a:srgbClr val="17375E"/>
                </a:solidFill>
                <a:latin typeface="Calibri" pitchFamily="34" charset="0"/>
              </a:rPr>
              <a:t>Don’t Overthink It</a:t>
            </a:r>
          </a:p>
        </p:txBody>
      </p:sp>
      <p:sp>
        <p:nvSpPr>
          <p:cNvPr id="64515" name="Rectangle 3"/>
          <p:cNvSpPr>
            <a:spLocks noGrp="1" noChangeArrowheads="1"/>
          </p:cNvSpPr>
          <p:nvPr>
            <p:ph type="body" idx="1"/>
          </p:nvPr>
        </p:nvSpPr>
        <p:spPr bwMode="auto">
          <a:xfrm>
            <a:off x="381000" y="1752600"/>
            <a:ext cx="8534400" cy="4724400"/>
          </a:xfrm>
          <a:noFill/>
          <a:ln>
            <a:miter lim="800000"/>
            <a:headEnd/>
            <a:tailEnd/>
          </a:ln>
        </p:spPr>
        <p:txBody>
          <a:bodyPr vert="horz" wrap="square" lIns="91440" tIns="45720" rIns="91440" bIns="45720" numCol="1" anchor="t" anchorCtr="0" compatLnSpc="1">
            <a:prstTxWarp prst="textNoShape">
              <a:avLst/>
            </a:prstTxWarp>
            <a:normAutofit/>
          </a:bodyPr>
          <a:lstStyle/>
          <a:p>
            <a:r>
              <a:rPr lang="en-US" dirty="0"/>
              <a:t>L</a:t>
            </a:r>
            <a:r>
              <a:rPr lang="en-US" dirty="0" smtClean="0"/>
              <a:t>awmakers aren’t peer reviewers</a:t>
            </a:r>
          </a:p>
          <a:p>
            <a:pPr lvl="1"/>
            <a:r>
              <a:rPr lang="en-US" dirty="0" smtClean="0"/>
              <a:t>Take credit for success</a:t>
            </a:r>
          </a:p>
          <a:p>
            <a:pPr lvl="1"/>
            <a:r>
              <a:rPr lang="en-US" dirty="0" smtClean="0"/>
              <a:t>Anecdotes matter</a:t>
            </a:r>
          </a:p>
          <a:p>
            <a:r>
              <a:rPr lang="en-US" dirty="0" smtClean="0"/>
              <a:t>Don’t just tell, show</a:t>
            </a:r>
          </a:p>
          <a:p>
            <a:r>
              <a:rPr lang="en-US" dirty="0" smtClean="0"/>
              <a:t>ROO is “and” not “or”</a:t>
            </a:r>
          </a:p>
          <a:p>
            <a:pPr lvl="1"/>
            <a:r>
              <a:rPr lang="en-US" dirty="0" smtClean="0"/>
              <a:t>Show ROI </a:t>
            </a:r>
            <a:r>
              <a:rPr lang="en-US" smtClean="0"/>
              <a:t>when possible</a:t>
            </a:r>
            <a:endParaRPr lang="en-US" dirty="0" smtClean="0"/>
          </a:p>
          <a:p>
            <a:pPr lvl="1"/>
            <a:r>
              <a:rPr lang="en-US" dirty="0" smtClean="0"/>
              <a:t>ROO provides context</a:t>
            </a:r>
          </a:p>
          <a:p>
            <a:pPr lvl="1"/>
            <a:endParaRPr lang="en-US" dirty="0" smtClean="0"/>
          </a:p>
          <a:p>
            <a:endParaRPr lang="en-US" dirty="0"/>
          </a:p>
          <a:p>
            <a:pPr marL="0" indent="0">
              <a:buNone/>
            </a:pPr>
            <a:endParaRPr lang="en-US" sz="1400" dirty="0">
              <a:latin typeface="+mj-lt"/>
            </a:endParaRPr>
          </a:p>
          <a:p>
            <a:pPr>
              <a:buFont typeface="Wingdings" charset="0"/>
              <a:buNone/>
            </a:pPr>
            <a:endParaRPr lang="en-US" sz="2400" dirty="0" smtClean="0">
              <a:latin typeface="+mj-lt"/>
            </a:endParaRPr>
          </a:p>
          <a:p>
            <a:pPr marL="0" indent="0">
              <a:buNone/>
            </a:pPr>
            <a:endParaRPr lang="en-US" dirty="0" smtClean="0">
              <a:latin typeface="Calibri" pitchFamily="34" charset="0"/>
            </a:endParaRPr>
          </a:p>
          <a:p>
            <a:pPr>
              <a:buNone/>
            </a:pPr>
            <a:endParaRPr lang="en-US" dirty="0" smtClean="0">
              <a:latin typeface="Calibri" pitchFamily="34" charset="0"/>
            </a:endParaRPr>
          </a:p>
        </p:txBody>
      </p:sp>
      <p:sp>
        <p:nvSpPr>
          <p:cNvPr id="2" name="Slide Number Placeholder 1"/>
          <p:cNvSpPr>
            <a:spLocks noGrp="1"/>
          </p:cNvSpPr>
          <p:nvPr>
            <p:ph type="sldNum" sz="quarter" idx="12"/>
          </p:nvPr>
        </p:nvSpPr>
        <p:spPr/>
        <p:txBody>
          <a:bodyPr/>
          <a:lstStyle/>
          <a:p>
            <a:fld id="{E31A6149-E778-47C6-B4B2-3B6AC4AF027F}" type="slidenum">
              <a:rPr lang="en-US" smtClean="0">
                <a:solidFill>
                  <a:prstClr val="black">
                    <a:tint val="75000"/>
                  </a:prstClr>
                </a:solidFill>
              </a:rPr>
              <a:pPr/>
              <a:t>20</a:t>
            </a:fld>
            <a:endParaRPr lang="en-US">
              <a:solidFill>
                <a:prstClr val="black">
                  <a:tint val="75000"/>
                </a:prstClr>
              </a:solidFill>
            </a:endParaRPr>
          </a:p>
        </p:txBody>
      </p:sp>
    </p:spTree>
    <p:extLst>
      <p:ext uri="{BB962C8B-B14F-4D97-AF65-F5344CB8AC3E}">
        <p14:creationId xmlns:p14="http://schemas.microsoft.com/office/powerpoint/2010/main" val="360957417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smtClean="0">
                <a:solidFill>
                  <a:schemeClr val="tx2"/>
                </a:solidFill>
                <a:latin typeface="Calibri" pitchFamily="34" charset="0"/>
              </a:rPr>
              <a:t>Contact</a:t>
            </a:r>
            <a:endParaRPr lang="en-US" b="1" dirty="0">
              <a:solidFill>
                <a:schemeClr val="tx2"/>
              </a:solidFill>
              <a:latin typeface="Calibri" pitchFamily="34" charset="0"/>
            </a:endParaRPr>
          </a:p>
        </p:txBody>
      </p:sp>
      <p:sp>
        <p:nvSpPr>
          <p:cNvPr id="19459" name="Content Placeholder 2"/>
          <p:cNvSpPr>
            <a:spLocks noGrp="1"/>
          </p:cNvSpPr>
          <p:nvPr>
            <p:ph idx="1"/>
          </p:nvPr>
        </p:nvSpPr>
        <p:spPr bwMode="auto">
          <a:xfrm>
            <a:off x="457200" y="1219200"/>
            <a:ext cx="8229600" cy="4906963"/>
          </a:xfrm>
          <a:noFill/>
          <a:ln>
            <a:miter lim="800000"/>
            <a:headEnd/>
            <a:tailEnd/>
          </a:ln>
        </p:spPr>
        <p:txBody>
          <a:bodyPr vert="horz" wrap="square" lIns="91440" tIns="45720" rIns="91440" bIns="45720" numCol="1" anchor="t" anchorCtr="0" compatLnSpc="1">
            <a:prstTxWarp prst="textNoShape">
              <a:avLst/>
            </a:prstTxWarp>
          </a:bodyPr>
          <a:lstStyle/>
          <a:p>
            <a:pPr algn="ctr">
              <a:buFontTx/>
              <a:buNone/>
            </a:pPr>
            <a:endParaRPr lang="en-US" sz="3400" dirty="0" smtClean="0">
              <a:latin typeface="Calibri" pitchFamily="34" charset="0"/>
            </a:endParaRPr>
          </a:p>
          <a:p>
            <a:pPr algn="ctr">
              <a:buFontTx/>
              <a:buNone/>
            </a:pPr>
            <a:r>
              <a:rPr lang="en-US" sz="3400" dirty="0" smtClean="0">
                <a:latin typeface="Calibri" pitchFamily="34" charset="0"/>
              </a:rPr>
              <a:t>Emily J. Holubowich, MPP</a:t>
            </a:r>
          </a:p>
          <a:p>
            <a:pPr algn="ctr">
              <a:buFontTx/>
              <a:buNone/>
            </a:pPr>
            <a:r>
              <a:rPr lang="en-US" sz="3400" dirty="0" smtClean="0">
                <a:latin typeface="Calibri" pitchFamily="34" charset="0"/>
              </a:rPr>
              <a:t>Senior Vice President</a:t>
            </a:r>
          </a:p>
          <a:p>
            <a:pPr algn="ctr">
              <a:buFontTx/>
              <a:buNone/>
            </a:pPr>
            <a:r>
              <a:rPr lang="en-US" sz="3400" dirty="0" smtClean="0">
                <a:latin typeface="Calibri" pitchFamily="34" charset="0"/>
              </a:rPr>
              <a:t>Cavarocchi ∙ Ruscio ∙ Dennis Associates</a:t>
            </a:r>
          </a:p>
          <a:p>
            <a:pPr algn="ctr">
              <a:buFontTx/>
              <a:buNone/>
            </a:pPr>
            <a:r>
              <a:rPr lang="en-US" sz="3400" dirty="0" smtClean="0">
                <a:latin typeface="Calibri" pitchFamily="34" charset="0"/>
              </a:rPr>
              <a:t>202.484.1100</a:t>
            </a:r>
          </a:p>
          <a:p>
            <a:pPr algn="ctr">
              <a:buFontTx/>
              <a:buNone/>
            </a:pPr>
            <a:r>
              <a:rPr lang="en-US" dirty="0" smtClean="0">
                <a:solidFill>
                  <a:srgbClr val="2A5438"/>
                </a:solidFill>
                <a:latin typeface="Calibri" pitchFamily="34" charset="0"/>
                <a:hlinkClick r:id="rId3"/>
              </a:rPr>
              <a:t>eholubowich@dc-crd.com</a:t>
            </a:r>
            <a:endParaRPr lang="en-US" dirty="0" smtClean="0">
              <a:solidFill>
                <a:srgbClr val="2A5438"/>
              </a:solidFill>
              <a:latin typeface="Calibri" pitchFamily="34" charset="0"/>
            </a:endParaRPr>
          </a:p>
          <a:p>
            <a:pPr algn="ctr">
              <a:buFontTx/>
              <a:buNone/>
            </a:pPr>
            <a:r>
              <a:rPr lang="en-US" dirty="0" smtClean="0">
                <a:latin typeface="Calibri" pitchFamily="34" charset="0"/>
              </a:rPr>
              <a:t>Follow Me! @</a:t>
            </a:r>
            <a:r>
              <a:rPr lang="en-US" dirty="0" err="1" smtClean="0">
                <a:latin typeface="Calibri" pitchFamily="34" charset="0"/>
              </a:rPr>
              <a:t>healthfunding</a:t>
            </a:r>
            <a:endParaRPr lang="en-US" dirty="0" smtClean="0">
              <a:latin typeface="Calibri" pitchFamily="34" charset="0"/>
            </a:endParaRPr>
          </a:p>
          <a:p>
            <a:pPr lvl="1"/>
            <a:endParaRPr lang="en-US" dirty="0" smtClean="0">
              <a:latin typeface="Calibri" pitchFamily="34" charset="0"/>
            </a:endParaRPr>
          </a:p>
          <a:p>
            <a:endParaRPr lang="en-US" dirty="0" smtClean="0">
              <a:latin typeface="Calibri" pitchFamily="34" charset="0"/>
            </a:endParaRPr>
          </a:p>
        </p:txBody>
      </p:sp>
      <p:sp>
        <p:nvSpPr>
          <p:cNvPr id="2" name="Slide Number Placeholder 1"/>
          <p:cNvSpPr>
            <a:spLocks noGrp="1"/>
          </p:cNvSpPr>
          <p:nvPr>
            <p:ph type="sldNum" sz="quarter" idx="12"/>
          </p:nvPr>
        </p:nvSpPr>
        <p:spPr/>
        <p:txBody>
          <a:bodyPr/>
          <a:lstStyle/>
          <a:p>
            <a:fld id="{E31A6149-E778-47C6-B4B2-3B6AC4AF027F}" type="slidenum">
              <a:rPr lang="en-US" smtClean="0">
                <a:solidFill>
                  <a:prstClr val="black">
                    <a:tint val="75000"/>
                  </a:prstClr>
                </a:solidFill>
              </a:rPr>
              <a:pPr/>
              <a:t>21</a:t>
            </a:fld>
            <a:endParaRPr lang="en-US">
              <a:solidFill>
                <a:prstClr val="black">
                  <a:tint val="75000"/>
                </a:prstClr>
              </a:solidFill>
            </a:endParaRPr>
          </a:p>
        </p:txBody>
      </p:sp>
    </p:spTree>
    <p:extLst>
      <p:ext uri="{BB962C8B-B14F-4D97-AF65-F5344CB8AC3E}">
        <p14:creationId xmlns:p14="http://schemas.microsoft.com/office/powerpoint/2010/main" val="155405916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457200" y="381000"/>
            <a:ext cx="8229600" cy="990600"/>
          </a:xfrm>
          <a:prstGeom prst="roundRect">
            <a:avLst/>
          </a:prstGeom>
          <a:solidFill>
            <a:srgbClr val="00B0F0">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867507" y="304800"/>
            <a:ext cx="7408985" cy="1143000"/>
          </a:xfrm>
        </p:spPr>
        <p:txBody>
          <a:bodyPr/>
          <a:lstStyle/>
          <a:p>
            <a:r>
              <a:rPr lang="en-US" dirty="0"/>
              <a:t>Q&amp;A and Discussion</a:t>
            </a:r>
          </a:p>
        </p:txBody>
      </p:sp>
      <p:sp>
        <p:nvSpPr>
          <p:cNvPr id="3" name="Content Placeholder 2"/>
          <p:cNvSpPr>
            <a:spLocks noGrp="1"/>
          </p:cNvSpPr>
          <p:nvPr>
            <p:ph idx="1"/>
          </p:nvPr>
        </p:nvSpPr>
        <p:spPr>
          <a:xfrm>
            <a:off x="457200" y="1600200"/>
            <a:ext cx="8229600" cy="4525963"/>
          </a:xfrm>
        </p:spPr>
        <p:txBody>
          <a:bodyPr/>
          <a:lstStyle/>
          <a:p>
            <a:pPr marL="0" indent="0">
              <a:buNone/>
            </a:pPr>
            <a:r>
              <a:rPr lang="en-US" sz="3000" dirty="0"/>
              <a:t>Type into the Q&amp;A and </a:t>
            </a:r>
            <a:r>
              <a:rPr lang="en-US" sz="3000" dirty="0" smtClean="0"/>
              <a:t>Discussion box at lower right of </a:t>
            </a:r>
            <a:r>
              <a:rPr lang="en-US" sz="3000" dirty="0"/>
              <a:t>your computer </a:t>
            </a:r>
            <a:r>
              <a:rPr lang="en-US" sz="3000" dirty="0" smtClean="0"/>
              <a:t>screen</a:t>
            </a:r>
            <a:r>
              <a:rPr lang="en-US" dirty="0" smtClean="0"/>
              <a:t>.</a:t>
            </a:r>
            <a:endParaRPr lang="en-US" dirty="0" smtClean="0"/>
          </a:p>
          <a:p>
            <a:pPr marL="0" indent="0">
              <a:buNone/>
            </a:pPr>
            <a:endParaRPr lang="en-US" dirty="0"/>
          </a:p>
          <a:p>
            <a:pPr marL="0" indent="0">
              <a:buNone/>
            </a:pPr>
            <a:endParaRPr lang="en-US" dirty="0"/>
          </a:p>
        </p:txBody>
      </p:sp>
      <p:sp>
        <p:nvSpPr>
          <p:cNvPr id="5" name="Slide Number Placeholder 4"/>
          <p:cNvSpPr>
            <a:spLocks noGrp="1"/>
          </p:cNvSpPr>
          <p:nvPr>
            <p:ph type="sldNum" sz="quarter" idx="12"/>
          </p:nvPr>
        </p:nvSpPr>
        <p:spPr/>
        <p:txBody>
          <a:bodyPr/>
          <a:lstStyle/>
          <a:p>
            <a:fld id="{123CF7A0-02B5-4AFD-AC2D-F391800CB9B7}" type="slidenum">
              <a:rPr lang="en-US" smtClean="0"/>
              <a:t>22</a:t>
            </a:fld>
            <a:endParaRPr lang="en-US" dirty="0"/>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1590" y="3244765"/>
            <a:ext cx="4300819" cy="17992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360685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457200" y="381000"/>
            <a:ext cx="8229600" cy="990600"/>
          </a:xfrm>
          <a:prstGeom prst="roundRect">
            <a:avLst/>
          </a:prstGeom>
          <a:solidFill>
            <a:srgbClr val="54B948">
              <a:alpha val="50196"/>
            </a:srgbClr>
          </a:solidFill>
          <a:ln>
            <a:solidFill>
              <a:srgbClr val="54B9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867507" y="304800"/>
            <a:ext cx="7408985" cy="1143000"/>
          </a:xfrm>
        </p:spPr>
        <p:txBody>
          <a:bodyPr/>
          <a:lstStyle/>
          <a:p>
            <a:r>
              <a:rPr lang="en-US" dirty="0" smtClean="0"/>
              <a:t>Webinar Evaluation</a:t>
            </a:r>
            <a:endParaRPr lang="en-US" dirty="0"/>
          </a:p>
        </p:txBody>
      </p:sp>
      <p:sp>
        <p:nvSpPr>
          <p:cNvPr id="3" name="Content Placeholder 2"/>
          <p:cNvSpPr>
            <a:spLocks noGrp="1"/>
          </p:cNvSpPr>
          <p:nvPr>
            <p:ph idx="1"/>
          </p:nvPr>
        </p:nvSpPr>
        <p:spPr>
          <a:xfrm>
            <a:off x="152400" y="1493837"/>
            <a:ext cx="8763000" cy="4525963"/>
          </a:xfrm>
        </p:spPr>
        <p:txBody>
          <a:bodyPr/>
          <a:lstStyle/>
          <a:p>
            <a:pPr marL="0" indent="0" algn="ctr">
              <a:buNone/>
            </a:pPr>
            <a:endParaRPr lang="en-US" dirty="0"/>
          </a:p>
          <a:p>
            <a:pPr marL="0" indent="0">
              <a:buNone/>
            </a:pPr>
            <a:endParaRPr lang="en-US" dirty="0"/>
          </a:p>
          <a:p>
            <a:pPr marL="0" indent="0">
              <a:buNone/>
            </a:pPr>
            <a:endParaRPr lang="en-US" dirty="0" smtClean="0"/>
          </a:p>
          <a:p>
            <a:pPr marL="0" indent="0">
              <a:buNone/>
            </a:pPr>
            <a:endParaRPr lang="en-US" dirty="0"/>
          </a:p>
        </p:txBody>
      </p:sp>
      <p:sp>
        <p:nvSpPr>
          <p:cNvPr id="5" name="Slide Number Placeholder 4"/>
          <p:cNvSpPr>
            <a:spLocks noGrp="1"/>
          </p:cNvSpPr>
          <p:nvPr>
            <p:ph type="sldNum" sz="quarter" idx="12"/>
          </p:nvPr>
        </p:nvSpPr>
        <p:spPr/>
        <p:txBody>
          <a:bodyPr/>
          <a:lstStyle/>
          <a:p>
            <a:fld id="{123CF7A0-02B5-4AFD-AC2D-F391800CB9B7}" type="slidenum">
              <a:rPr lang="en-US" smtClean="0"/>
              <a:t>23</a:t>
            </a:fld>
            <a:endParaRPr lang="en-US" dirty="0"/>
          </a:p>
        </p:txBody>
      </p:sp>
      <p:sp>
        <p:nvSpPr>
          <p:cNvPr id="7" name="Content Placeholder 2"/>
          <p:cNvSpPr txBox="1">
            <a:spLocks/>
          </p:cNvSpPr>
          <p:nvPr/>
        </p:nvSpPr>
        <p:spPr>
          <a:xfrm>
            <a:off x="533400" y="1447801"/>
            <a:ext cx="8382000" cy="28194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rgbClr val="54B948"/>
              </a:buClr>
              <a:buFont typeface="Wingdings" pitchFamily="2" charset="2"/>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Clr>
                <a:srgbClr val="009DDC"/>
              </a:buClr>
              <a:buFont typeface="Wingdings" pitchFamily="2" charset="2"/>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Clr>
                <a:srgbClr val="54B948"/>
              </a:buClr>
              <a:buFont typeface="Wingdings" pitchFamily="2" charset="2"/>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Clr>
                <a:srgbClr val="00B0F0"/>
              </a:buClr>
              <a:buFont typeface="Wingdings" pitchFamily="2" charset="2"/>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Clr>
                <a:srgbClr val="54B948"/>
              </a:buClr>
              <a:buFont typeface="Wingdings" pitchFamily="2" charset="2"/>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Wingdings" pitchFamily="2" charset="2"/>
              <a:buNone/>
            </a:pPr>
            <a:r>
              <a:rPr lang="en-US" dirty="0" smtClean="0"/>
              <a:t>Please take a few minutes to complete a </a:t>
            </a:r>
            <a:br>
              <a:rPr lang="en-US" dirty="0" smtClean="0"/>
            </a:br>
            <a:r>
              <a:rPr lang="en-US" dirty="0" smtClean="0"/>
              <a:t>short evaluation of this webinar by clinking </a:t>
            </a:r>
            <a:r>
              <a:rPr lang="en-US" dirty="0" smtClean="0">
                <a:solidFill>
                  <a:srgbClr val="FF0000"/>
                </a:solidFill>
                <a:hlinkClick r:id="rId3"/>
              </a:rPr>
              <a:t>November 7, 2014 Webinar Evaluation </a:t>
            </a:r>
            <a:r>
              <a:rPr lang="en-US" dirty="0" smtClean="0"/>
              <a:t>or pasting the following URL into your web browser: </a:t>
            </a:r>
            <a:r>
              <a:rPr lang="en-US" sz="1800" u="sng" dirty="0" smtClean="0">
                <a:hlinkClick r:id="rId3"/>
              </a:rPr>
              <a:t>https://survey.qualtrics.com/SE/?SID=SV_e5TeYZJHZHECYvz</a:t>
            </a:r>
            <a:endParaRPr lang="en-US" sz="1800" dirty="0" smtClean="0"/>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369" y="5943600"/>
            <a:ext cx="2860431" cy="8392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5233987"/>
            <a:ext cx="7896225" cy="1419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4779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Objectives</a:t>
            </a:r>
            <a:endParaRPr lang="en-US" dirty="0"/>
          </a:p>
        </p:txBody>
      </p:sp>
      <p:sp>
        <p:nvSpPr>
          <p:cNvPr id="3" name="Content Placeholder 2"/>
          <p:cNvSpPr>
            <a:spLocks noGrp="1"/>
          </p:cNvSpPr>
          <p:nvPr>
            <p:ph idx="1"/>
          </p:nvPr>
        </p:nvSpPr>
        <p:spPr>
          <a:xfrm>
            <a:off x="457200" y="1371600"/>
            <a:ext cx="8229600" cy="4876800"/>
          </a:xfrm>
        </p:spPr>
        <p:txBody>
          <a:bodyPr>
            <a:noAutofit/>
          </a:bodyPr>
          <a:lstStyle/>
          <a:p>
            <a:pPr lvl="0"/>
            <a:r>
              <a:rPr lang="en-US" sz="2800" dirty="0" smtClean="0">
                <a:latin typeface="Arial Narrow" pitchFamily="34" charset="0"/>
              </a:rPr>
              <a:t>Understand what </a:t>
            </a:r>
            <a:r>
              <a:rPr lang="en-US" sz="2800" dirty="0">
                <a:latin typeface="Arial Narrow" pitchFamily="34" charset="0"/>
              </a:rPr>
              <a:t>influences and motivates elected officials and other decision-makers as key audiences for education about public health's value</a:t>
            </a:r>
            <a:r>
              <a:rPr lang="en-US" sz="2800" dirty="0" smtClean="0">
                <a:latin typeface="Arial Narrow" pitchFamily="34" charset="0"/>
              </a:rPr>
              <a:t>.</a:t>
            </a:r>
          </a:p>
          <a:p>
            <a:pPr lvl="0"/>
            <a:r>
              <a:rPr lang="en-US" sz="2800" dirty="0" smtClean="0">
                <a:latin typeface="Arial Narrow" pitchFamily="34" charset="0"/>
              </a:rPr>
              <a:t>Understand how </a:t>
            </a:r>
            <a:r>
              <a:rPr lang="en-US" sz="2800" dirty="0">
                <a:latin typeface="Arial Narrow" pitchFamily="34" charset="0"/>
              </a:rPr>
              <a:t>focusing on “return on investment” may (and often does) undermine efforts to promote the value of public health</a:t>
            </a:r>
            <a:r>
              <a:rPr lang="en-US" sz="2800" dirty="0" smtClean="0">
                <a:latin typeface="Arial Narrow" pitchFamily="34" charset="0"/>
              </a:rPr>
              <a:t>.</a:t>
            </a:r>
            <a:endParaRPr lang="en-US" sz="2800" dirty="0">
              <a:latin typeface="Arial Narrow" pitchFamily="34" charset="0"/>
            </a:endParaRPr>
          </a:p>
          <a:p>
            <a:r>
              <a:rPr lang="en-US" sz="2800" dirty="0" smtClean="0">
                <a:latin typeface="Arial Narrow" pitchFamily="34" charset="0"/>
              </a:rPr>
              <a:t>Understand how </a:t>
            </a:r>
            <a:r>
              <a:rPr lang="en-US" sz="2800" dirty="0">
                <a:latin typeface="Arial Narrow" pitchFamily="34" charset="0"/>
              </a:rPr>
              <a:t>shifting focus to “return on objective” may better align with the mission of public health and more effectively persuade decision-makers in public and private </a:t>
            </a:r>
            <a:r>
              <a:rPr lang="en-US" sz="2800" dirty="0" smtClean="0">
                <a:latin typeface="Arial Narrow" pitchFamily="34" charset="0"/>
              </a:rPr>
              <a:t>sectors.</a:t>
            </a:r>
            <a:endParaRPr lang="en-US" sz="2800" dirty="0">
              <a:latin typeface="Arial Narrow" pitchFamily="34" charset="0"/>
            </a:endParaRPr>
          </a:p>
        </p:txBody>
      </p:sp>
      <p:sp>
        <p:nvSpPr>
          <p:cNvPr id="4" name="Slide Number Placeholder 3"/>
          <p:cNvSpPr>
            <a:spLocks noGrp="1"/>
          </p:cNvSpPr>
          <p:nvPr>
            <p:ph type="sldNum" sz="quarter" idx="12"/>
          </p:nvPr>
        </p:nvSpPr>
        <p:spPr/>
        <p:txBody>
          <a:bodyPr/>
          <a:lstStyle/>
          <a:p>
            <a:fld id="{123CF7A0-02B5-4AFD-AC2D-F391800CB9B7}" type="slidenum">
              <a:rPr lang="en-US" smtClean="0"/>
              <a:t>3</a:t>
            </a:fld>
            <a:endParaRPr lang="en-US" dirty="0"/>
          </a:p>
        </p:txBody>
      </p:sp>
    </p:spTree>
    <p:extLst>
      <p:ext uri="{BB962C8B-B14F-4D97-AF65-F5344CB8AC3E}">
        <p14:creationId xmlns:p14="http://schemas.microsoft.com/office/powerpoint/2010/main" val="32259337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457200" y="381000"/>
            <a:ext cx="8229600" cy="990600"/>
          </a:xfrm>
          <a:prstGeom prst="roundRect">
            <a:avLst/>
          </a:prstGeom>
          <a:solidFill>
            <a:srgbClr val="54B948">
              <a:alpha val="50196"/>
            </a:srgbClr>
          </a:solidFill>
          <a:ln>
            <a:solidFill>
              <a:srgbClr val="54B9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867507" y="304800"/>
            <a:ext cx="7408985" cy="1143000"/>
          </a:xfrm>
        </p:spPr>
        <p:txBody>
          <a:bodyPr/>
          <a:lstStyle/>
          <a:p>
            <a:r>
              <a:rPr lang="en-US" dirty="0"/>
              <a:t>Presenter</a:t>
            </a:r>
          </a:p>
        </p:txBody>
      </p:sp>
      <p:sp>
        <p:nvSpPr>
          <p:cNvPr id="3" name="Content Placeholder 2"/>
          <p:cNvSpPr>
            <a:spLocks noGrp="1"/>
          </p:cNvSpPr>
          <p:nvPr>
            <p:ph idx="1"/>
          </p:nvPr>
        </p:nvSpPr>
        <p:spPr>
          <a:xfrm>
            <a:off x="152400" y="1493837"/>
            <a:ext cx="8763000" cy="4525963"/>
          </a:xfrm>
        </p:spPr>
        <p:txBody>
          <a:bodyPr/>
          <a:lstStyle/>
          <a:p>
            <a:pPr marL="0" indent="0" algn="ctr">
              <a:buNone/>
            </a:pPr>
            <a:r>
              <a:rPr lang="en-US" dirty="0"/>
              <a:t>Emily J. </a:t>
            </a:r>
            <a:r>
              <a:rPr lang="en-US" dirty="0" err="1"/>
              <a:t>Holubowich</a:t>
            </a:r>
            <a:r>
              <a:rPr lang="en-US" dirty="0" smtClean="0"/>
              <a:t>, MPP</a:t>
            </a:r>
          </a:p>
          <a:p>
            <a:pPr marL="0" indent="0" algn="ctr">
              <a:buNone/>
            </a:pPr>
            <a:r>
              <a:rPr lang="en-US" dirty="0" smtClean="0"/>
              <a:t>Senior </a:t>
            </a:r>
            <a:r>
              <a:rPr lang="en-US" dirty="0"/>
              <a:t>Vice President, CRD Associates</a:t>
            </a:r>
            <a:br>
              <a:rPr lang="en-US" dirty="0"/>
            </a:br>
            <a:r>
              <a:rPr lang="en-US" dirty="0"/>
              <a:t>Executive Director, Coalition for Health </a:t>
            </a:r>
            <a:r>
              <a:rPr lang="en-US" dirty="0" smtClean="0"/>
              <a:t>Funding</a:t>
            </a:r>
          </a:p>
          <a:p>
            <a:pPr marL="0" indent="0" algn="ctr">
              <a:buNone/>
            </a:pPr>
            <a:r>
              <a:rPr lang="en-US" sz="2800" dirty="0">
                <a:latin typeface="Calibri" pitchFamily="34" charset="0"/>
              </a:rPr>
              <a:t>@</a:t>
            </a:r>
            <a:r>
              <a:rPr lang="en-US" sz="2800" dirty="0" err="1">
                <a:latin typeface="Calibri" pitchFamily="34" charset="0"/>
              </a:rPr>
              <a:t>healthfunding</a:t>
            </a:r>
            <a:endParaRPr lang="en-US" sz="2800" dirty="0">
              <a:latin typeface="Calibri" pitchFamily="34" charset="0"/>
            </a:endParaRPr>
          </a:p>
          <a:p>
            <a:pPr marL="0" indent="0" algn="ctr">
              <a:buNone/>
            </a:pPr>
            <a:endParaRPr lang="en-US" dirty="0"/>
          </a:p>
          <a:p>
            <a:pPr marL="0" indent="0">
              <a:buNone/>
            </a:pPr>
            <a:endParaRPr lang="en-US" dirty="0"/>
          </a:p>
          <a:p>
            <a:pPr marL="0" indent="0">
              <a:buNone/>
            </a:pPr>
            <a:endParaRPr lang="en-US" dirty="0" smtClean="0"/>
          </a:p>
          <a:p>
            <a:pPr marL="0" indent="0">
              <a:buNone/>
            </a:pPr>
            <a:endParaRPr lang="en-US" dirty="0"/>
          </a:p>
        </p:txBody>
      </p:sp>
      <p:sp>
        <p:nvSpPr>
          <p:cNvPr id="5" name="Slide Number Placeholder 4"/>
          <p:cNvSpPr>
            <a:spLocks noGrp="1"/>
          </p:cNvSpPr>
          <p:nvPr>
            <p:ph type="sldNum" sz="quarter" idx="12"/>
          </p:nvPr>
        </p:nvSpPr>
        <p:spPr/>
        <p:txBody>
          <a:bodyPr/>
          <a:lstStyle/>
          <a:p>
            <a:fld id="{123CF7A0-02B5-4AFD-AC2D-F391800CB9B7}" type="slidenum">
              <a:rPr lang="en-US" smtClean="0"/>
              <a:t>4</a:t>
            </a:fld>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3800" y="3886200"/>
            <a:ext cx="1676400" cy="20615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775140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229600" cy="1143000"/>
          </a:xfrm>
        </p:spPr>
        <p:txBody>
          <a:bodyPr>
            <a:normAutofit/>
          </a:bodyPr>
          <a:lstStyle/>
          <a:p>
            <a:r>
              <a:rPr lang="en-US" b="1" dirty="0" smtClean="0">
                <a:solidFill>
                  <a:srgbClr val="17375E"/>
                </a:solidFill>
                <a:latin typeface="Calibri" pitchFamily="34" charset="0"/>
              </a:rPr>
              <a:t>ROI: Right for Public Health?</a:t>
            </a:r>
            <a:endParaRPr lang="en-US" b="1" dirty="0">
              <a:solidFill>
                <a:srgbClr val="17375E"/>
              </a:solidFill>
              <a:latin typeface="Calibri" pitchFamily="34" charset="0"/>
            </a:endParaRPr>
          </a:p>
        </p:txBody>
      </p:sp>
      <p:sp>
        <p:nvSpPr>
          <p:cNvPr id="3" name="Content Placeholder 2"/>
          <p:cNvSpPr>
            <a:spLocks noGrp="1"/>
          </p:cNvSpPr>
          <p:nvPr>
            <p:ph idx="1"/>
          </p:nvPr>
        </p:nvSpPr>
        <p:spPr/>
        <p:txBody>
          <a:bodyPr>
            <a:normAutofit/>
          </a:bodyPr>
          <a:lstStyle/>
          <a:p>
            <a:r>
              <a:rPr lang="en-US" dirty="0" smtClean="0">
                <a:latin typeface="Calibri" pitchFamily="34" charset="0"/>
              </a:rPr>
              <a:t>What influences lawmakers and other policymakers? </a:t>
            </a:r>
          </a:p>
          <a:p>
            <a:r>
              <a:rPr lang="en-US" dirty="0" smtClean="0">
                <a:latin typeface="Calibri" pitchFamily="34" charset="0"/>
              </a:rPr>
              <a:t>Does ROI actually undermine efforts to promote public health?</a:t>
            </a:r>
          </a:p>
          <a:p>
            <a:r>
              <a:rPr lang="en-US" dirty="0" smtClean="0">
                <a:latin typeface="Calibri" pitchFamily="34" charset="0"/>
              </a:rPr>
              <a:t>Are there better ways to communicate value?</a:t>
            </a:r>
          </a:p>
        </p:txBody>
      </p:sp>
      <p:sp>
        <p:nvSpPr>
          <p:cNvPr id="4" name="Slide Number Placeholder 3"/>
          <p:cNvSpPr>
            <a:spLocks noGrp="1"/>
          </p:cNvSpPr>
          <p:nvPr>
            <p:ph type="sldNum" sz="quarter" idx="12"/>
          </p:nvPr>
        </p:nvSpPr>
        <p:spPr/>
        <p:txBody>
          <a:bodyPr/>
          <a:lstStyle/>
          <a:p>
            <a:fld id="{E31A6149-E778-47C6-B4B2-3B6AC4AF027F}" type="slidenum">
              <a:rPr lang="en-US" smtClean="0">
                <a:solidFill>
                  <a:prstClr val="black">
                    <a:tint val="75000"/>
                  </a:prstClr>
                </a:solidFill>
              </a:rPr>
              <a:pPr/>
              <a:t>5</a:t>
            </a:fld>
            <a:endParaRPr lang="en-US">
              <a:solidFill>
                <a:prstClr val="black">
                  <a:tint val="75000"/>
                </a:prstClr>
              </a:solidFill>
            </a:endParaRPr>
          </a:p>
        </p:txBody>
      </p:sp>
    </p:spTree>
    <p:extLst>
      <p:ext uri="{BB962C8B-B14F-4D97-AF65-F5344CB8AC3E}">
        <p14:creationId xmlns:p14="http://schemas.microsoft.com/office/powerpoint/2010/main" val="30406353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dirty="0" smtClean="0">
                <a:solidFill>
                  <a:schemeClr val="tx2">
                    <a:lumMod val="75000"/>
                  </a:schemeClr>
                </a:solidFill>
              </a:rPr>
              <a:t>Federal Spending, FY 2014</a:t>
            </a:r>
            <a:endParaRPr lang="en-US" b="1" dirty="0">
              <a:solidFill>
                <a:schemeClr val="tx2">
                  <a:lumMod val="75000"/>
                </a:schemeClr>
              </a:solidFill>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219200"/>
            <a:ext cx="8096210" cy="5353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701745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b="1" dirty="0" smtClean="0">
                <a:solidFill>
                  <a:srgbClr val="17375E"/>
                </a:solidFill>
                <a:latin typeface="Calibri" pitchFamily="34" charset="0"/>
                <a:ea typeface="MS PGothic" pitchFamily="34" charset="-128"/>
              </a:rPr>
              <a:t>Federal Spending, FY 2022</a:t>
            </a:r>
            <a:endParaRPr lang="en-US" dirty="0" smtClean="0">
              <a:solidFill>
                <a:srgbClr val="17375E"/>
              </a:solidFill>
              <a:ea typeface="MS PGothic" pitchFamily="34" charset="-128"/>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8330" y="1066799"/>
            <a:ext cx="7709870" cy="55312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809964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normAutofit/>
          </a:bodyPr>
          <a:lstStyle/>
          <a:p>
            <a:r>
              <a:rPr lang="en-US" b="1" dirty="0" smtClean="0">
                <a:solidFill>
                  <a:srgbClr val="17375E"/>
                </a:solidFill>
                <a:latin typeface="Calibri" pitchFamily="34" charset="0"/>
                <a:ea typeface="MS PGothic" pitchFamily="34" charset="-128"/>
              </a:rPr>
              <a:t>NDD Lowest Level Since 1962</a:t>
            </a:r>
            <a:endParaRPr lang="en-US" dirty="0" smtClean="0">
              <a:solidFill>
                <a:srgbClr val="17375E"/>
              </a:solidFill>
              <a:ea typeface="MS PGothic" pitchFamily="34" charset="-128"/>
            </a:endParaRPr>
          </a:p>
        </p:txBody>
      </p:sp>
      <p:sp>
        <p:nvSpPr>
          <p:cNvPr id="2" name="Slide Number Placeholder 1"/>
          <p:cNvSpPr>
            <a:spLocks noGrp="1"/>
          </p:cNvSpPr>
          <p:nvPr>
            <p:ph type="sldNum" sz="quarter" idx="12"/>
          </p:nvPr>
        </p:nvSpPr>
        <p:spPr/>
        <p:txBody>
          <a:bodyPr/>
          <a:lstStyle/>
          <a:p>
            <a:fld id="{E31A6149-E778-47C6-B4B2-3B6AC4AF027F}" type="slidenum">
              <a:rPr lang="en-US" smtClean="0">
                <a:solidFill>
                  <a:prstClr val="black">
                    <a:tint val="75000"/>
                  </a:prstClr>
                </a:solidFill>
              </a:rPr>
              <a:pPr/>
              <a:t>8</a:t>
            </a:fld>
            <a:endParaRPr lang="en-US">
              <a:solidFill>
                <a:prstClr val="black">
                  <a:tint val="75000"/>
                </a:prstClr>
              </a:solidFill>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9734" y="990600"/>
            <a:ext cx="7704666" cy="533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231277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FundingCuts.png"/>
          <p:cNvPicPr>
            <a:picLocks noGrp="1" noChangeAspect="1"/>
          </p:cNvPicPr>
          <p:nvPr>
            <p:ph idx="1"/>
          </p:nvPr>
        </p:nvPicPr>
        <p:blipFill>
          <a:blip r:embed="rId3" cstate="print"/>
          <a:stretch>
            <a:fillRect/>
          </a:stretch>
        </p:blipFill>
        <p:spPr>
          <a:xfrm>
            <a:off x="1143000" y="381001"/>
            <a:ext cx="6119579" cy="5867399"/>
          </a:xfrm>
        </p:spPr>
      </p:pic>
      <p:sp>
        <p:nvSpPr>
          <p:cNvPr id="2" name="Slide Number Placeholder 1"/>
          <p:cNvSpPr>
            <a:spLocks noGrp="1"/>
          </p:cNvSpPr>
          <p:nvPr>
            <p:ph type="sldNum" sz="quarter" idx="12"/>
          </p:nvPr>
        </p:nvSpPr>
        <p:spPr/>
        <p:txBody>
          <a:bodyPr/>
          <a:lstStyle/>
          <a:p>
            <a:fld id="{E31A6149-E778-47C6-B4B2-3B6AC4AF027F}" type="slidenum">
              <a:rPr lang="en-US" smtClean="0">
                <a:solidFill>
                  <a:prstClr val="black">
                    <a:tint val="75000"/>
                  </a:prstClr>
                </a:solidFill>
              </a:rPr>
              <a:pPr/>
              <a:t>9</a:t>
            </a:fld>
            <a:endParaRPr lang="en-US">
              <a:solidFill>
                <a:prstClr val="black">
                  <a:tint val="75000"/>
                </a:prstClr>
              </a:solidFill>
            </a:endParaRPr>
          </a:p>
        </p:txBody>
      </p:sp>
    </p:spTree>
    <p:extLst>
      <p:ext uri="{BB962C8B-B14F-4D97-AF65-F5344CB8AC3E}">
        <p14:creationId xmlns:p14="http://schemas.microsoft.com/office/powerpoint/2010/main" val="411939894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1214</TotalTime>
  <Words>814</Words>
  <Application>Microsoft Office PowerPoint</Application>
  <PresentationFormat>On-screen Show (4:3)</PresentationFormat>
  <Paragraphs>176</Paragraphs>
  <Slides>23</Slides>
  <Notes>23</Notes>
  <HiddenSlides>0</HiddenSlides>
  <MMClips>0</MMClips>
  <ScaleCrop>false</ScaleCrop>
  <HeadingPairs>
    <vt:vector size="4" baseType="variant">
      <vt:variant>
        <vt:lpstr>Theme</vt:lpstr>
      </vt:variant>
      <vt:variant>
        <vt:i4>2</vt:i4>
      </vt:variant>
      <vt:variant>
        <vt:lpstr>Slide Titles</vt:lpstr>
      </vt:variant>
      <vt:variant>
        <vt:i4>23</vt:i4>
      </vt:variant>
    </vt:vector>
  </HeadingPairs>
  <TitlesOfParts>
    <vt:vector size="25" baseType="lpstr">
      <vt:lpstr>Office Theme</vt:lpstr>
      <vt:lpstr>1_Office Theme</vt:lpstr>
      <vt:lpstr>Rethinking Efficiency: Savings, Value, or Both?</vt:lpstr>
      <vt:lpstr>Q&amp;A and Discussion</vt:lpstr>
      <vt:lpstr>Learning Objectives</vt:lpstr>
      <vt:lpstr>Presenter</vt:lpstr>
      <vt:lpstr>ROI: Right for Public Health?</vt:lpstr>
      <vt:lpstr>Federal Spending, FY 2014</vt:lpstr>
      <vt:lpstr>Federal Spending, FY 2022</vt:lpstr>
      <vt:lpstr>NDD Lowest Level Since 1962</vt:lpstr>
      <vt:lpstr>PowerPoint Presentation</vt:lpstr>
      <vt:lpstr>The Lost Decade</vt:lpstr>
      <vt:lpstr>Cannibalization of Health</vt:lpstr>
      <vt:lpstr>Cannibalization of Health (cont)</vt:lpstr>
      <vt:lpstr>With Challenges, Come Opportunities</vt:lpstr>
      <vt:lpstr>Know Your Audience</vt:lpstr>
      <vt:lpstr>Know Your Audience (cont)</vt:lpstr>
      <vt:lpstr>Find Common Ground</vt:lpstr>
      <vt:lpstr>Trouble with ROI</vt:lpstr>
      <vt:lpstr>“Return on Objective” as Alternative </vt:lpstr>
      <vt:lpstr>ROO Resonates More Than ROI</vt:lpstr>
      <vt:lpstr>Don’t Overthink It</vt:lpstr>
      <vt:lpstr>Contact</vt:lpstr>
      <vt:lpstr>Q&amp;A and Discussion</vt:lpstr>
      <vt:lpstr>Webinar Evaluation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Art L</dc:creator>
  <cp:lastModifiedBy>Barbara Starrett</cp:lastModifiedBy>
  <cp:revision>87</cp:revision>
  <cp:lastPrinted>2014-11-04T18:07:32Z</cp:lastPrinted>
  <dcterms:created xsi:type="dcterms:W3CDTF">2012-08-15T15:56:33Z</dcterms:created>
  <dcterms:modified xsi:type="dcterms:W3CDTF">2014-11-05T18:22:23Z</dcterms:modified>
</cp:coreProperties>
</file>